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jpeg" ContentType="image/jpeg"/>
  <Default Extension="emf" ContentType="image/x-emf"/>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34.xml" ContentType="application/vnd.openxmlformats-officedocument.presentationml.slide+xml"/>
  <Override PartName="/ppt/slides/slide41.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40.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20.xml" ContentType="application/vnd.openxmlformats-officedocument.presentationml.slide+xml"/>
  <Override PartName="/ppt/slides/slide35.xml" ContentType="application/vnd.openxmlformats-officedocument.presentationml.slide+xml"/>
  <Override PartName="/ppt/slides/slide18.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sldIdLst>
    <p:sldId id="256" r:id="rId2"/>
    <p:sldId id="296" r:id="rId3"/>
    <p:sldId id="262" r:id="rId4"/>
    <p:sldId id="263" r:id="rId5"/>
    <p:sldId id="260" r:id="rId6"/>
    <p:sldId id="297" r:id="rId7"/>
    <p:sldId id="259" r:id="rId8"/>
    <p:sldId id="261" r:id="rId9"/>
    <p:sldId id="265" r:id="rId10"/>
    <p:sldId id="266" r:id="rId11"/>
    <p:sldId id="293" r:id="rId12"/>
    <p:sldId id="294" r:id="rId13"/>
    <p:sldId id="295" r:id="rId14"/>
    <p:sldId id="298" r:id="rId15"/>
    <p:sldId id="269" r:id="rId16"/>
    <p:sldId id="267" r:id="rId17"/>
    <p:sldId id="272" r:id="rId18"/>
    <p:sldId id="270" r:id="rId19"/>
    <p:sldId id="271" r:id="rId20"/>
    <p:sldId id="285" r:id="rId21"/>
    <p:sldId id="273" r:id="rId22"/>
    <p:sldId id="274" r:id="rId23"/>
    <p:sldId id="275" r:id="rId24"/>
    <p:sldId id="276" r:id="rId25"/>
    <p:sldId id="277" r:id="rId26"/>
    <p:sldId id="279" r:id="rId27"/>
    <p:sldId id="278" r:id="rId28"/>
    <p:sldId id="281" r:id="rId29"/>
    <p:sldId id="280" r:id="rId30"/>
    <p:sldId id="284" r:id="rId31"/>
    <p:sldId id="283" r:id="rId32"/>
    <p:sldId id="287" r:id="rId33"/>
    <p:sldId id="292" r:id="rId34"/>
    <p:sldId id="299" r:id="rId35"/>
    <p:sldId id="300" r:id="rId36"/>
    <p:sldId id="301" r:id="rId37"/>
    <p:sldId id="302" r:id="rId38"/>
    <p:sldId id="303" r:id="rId39"/>
    <p:sldId id="304" r:id="rId40"/>
    <p:sldId id="282" r:id="rId41"/>
    <p:sldId id="286" r:id="rId42"/>
    <p:sldId id="289" r:id="rId43"/>
    <p:sldId id="290" r:id="rId44"/>
    <p:sldId id="268"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5" autoAdjust="0"/>
    <p:restoredTop sz="94660"/>
  </p:normalViewPr>
  <p:slideViewPr>
    <p:cSldViewPr>
      <p:cViewPr>
        <p:scale>
          <a:sx n="80" d="100"/>
          <a:sy n="80" d="100"/>
        </p:scale>
        <p:origin x="-1746" y="-22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C527C0-AAF4-4117-BD41-DA7DC20B1599}" type="datetimeFigureOut">
              <a:rPr lang="en-US" smtClean="0"/>
              <a:pPr/>
              <a:t>7/24/2013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796A94-6367-4569-B938-0FD2F6150EE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tend to be busy.  Very busy…but, are we actually</a:t>
            </a:r>
            <a:r>
              <a:rPr lang="en-US" baseline="0" dirty="0" smtClean="0"/>
              <a:t> doing anything.  Don’t be busy, being busy.  Choose actions that move you forward.</a:t>
            </a:r>
            <a:endParaRPr lang="en-US" dirty="0" smtClean="0"/>
          </a:p>
          <a:p>
            <a:endParaRPr lang="en-US" dirty="0"/>
          </a:p>
        </p:txBody>
      </p:sp>
      <p:sp>
        <p:nvSpPr>
          <p:cNvPr id="4" name="Slide Number Placeholder 3"/>
          <p:cNvSpPr>
            <a:spLocks noGrp="1"/>
          </p:cNvSpPr>
          <p:nvPr>
            <p:ph type="sldNum" sz="quarter" idx="10"/>
          </p:nvPr>
        </p:nvSpPr>
        <p:spPr/>
        <p:txBody>
          <a:bodyPr/>
          <a:lstStyle/>
          <a:p>
            <a:fld id="{B2796A94-6367-4569-B938-0FD2F6150EEA}" type="slidenum">
              <a:rPr lang="en-US" smtClean="0"/>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tend to be busy.  Very busy…but, are we actually</a:t>
            </a:r>
            <a:r>
              <a:rPr lang="en-US" baseline="0" dirty="0" smtClean="0"/>
              <a:t> doing anything.  Don’t be busy, being busy.  Choose actions that move you forward.</a:t>
            </a:r>
            <a:endParaRPr lang="en-US" dirty="0" smtClean="0"/>
          </a:p>
          <a:p>
            <a:endParaRPr lang="en-US" dirty="0"/>
          </a:p>
        </p:txBody>
      </p:sp>
      <p:sp>
        <p:nvSpPr>
          <p:cNvPr id="4" name="Slide Number Placeholder 3"/>
          <p:cNvSpPr>
            <a:spLocks noGrp="1"/>
          </p:cNvSpPr>
          <p:nvPr>
            <p:ph type="sldNum" sz="quarter" idx="10"/>
          </p:nvPr>
        </p:nvSpPr>
        <p:spPr/>
        <p:txBody>
          <a:bodyPr/>
          <a:lstStyle/>
          <a:p>
            <a:fld id="{B2796A94-6367-4569-B938-0FD2F6150EEA}" type="slidenum">
              <a:rPr lang="en-US" smtClean="0"/>
              <a:pPr/>
              <a:t>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am a fanatic about</a:t>
            </a:r>
            <a:r>
              <a:rPr lang="en-US" baseline="0" dirty="0" smtClean="0"/>
              <a:t> magazines…ask around for “old” lady magazines…</a:t>
            </a:r>
            <a:endParaRPr lang="en-US" dirty="0"/>
          </a:p>
        </p:txBody>
      </p:sp>
      <p:sp>
        <p:nvSpPr>
          <p:cNvPr id="4" name="Slide Number Placeholder 3"/>
          <p:cNvSpPr>
            <a:spLocks noGrp="1"/>
          </p:cNvSpPr>
          <p:nvPr>
            <p:ph type="sldNum" sz="quarter" idx="10"/>
          </p:nvPr>
        </p:nvSpPr>
        <p:spPr/>
        <p:txBody>
          <a:bodyPr/>
          <a:lstStyle/>
          <a:p>
            <a:fld id="{B2796A94-6367-4569-B938-0FD2F6150EEA}" type="slidenum">
              <a:rPr lang="en-US" smtClean="0"/>
              <a:pPr/>
              <a:t>20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1200" b="1" dirty="0" smtClean="0">
                <a:solidFill>
                  <a:schemeClr val="tx2"/>
                </a:solidFill>
                <a:latin typeface="Gabriola" pitchFamily="82" charset="0"/>
              </a:rPr>
              <a:t>An early exercise for writing with lines…give students a piece of paper with 3 folded lines and 3 different color bears or </a:t>
            </a:r>
            <a:r>
              <a:rPr lang="en-US" sz="1200" b="1" dirty="0" err="1" smtClean="0">
                <a:solidFill>
                  <a:schemeClr val="tx2"/>
                </a:solidFill>
                <a:latin typeface="Gabriola" pitchFamily="82" charset="0"/>
              </a:rPr>
              <a:t>manipulatives</a:t>
            </a:r>
            <a:r>
              <a:rPr lang="en-US" sz="1200" b="1" dirty="0" smtClean="0">
                <a:solidFill>
                  <a:schemeClr val="tx2"/>
                </a:solidFill>
                <a:latin typeface="Gabriola" pitchFamily="82" charset="0"/>
              </a:rPr>
              <a:t>.  Give the students oral directions…</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1200" b="1" dirty="0" smtClean="0">
                <a:solidFill>
                  <a:schemeClr val="tx2"/>
                </a:solidFill>
                <a:latin typeface="Gabriola" pitchFamily="82" charset="0"/>
              </a:rPr>
              <a:t>	“…put the green bear on the top line, put the red 	bear on the bottom line, put the yellow bear on the 	middle line.”</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1200" b="1" dirty="0" smtClean="0">
                <a:solidFill>
                  <a:schemeClr val="tx2"/>
                </a:solidFill>
                <a:latin typeface="Gabriola" pitchFamily="82" charset="0"/>
              </a:rPr>
              <a:t>Another day, give them markers or colored pencils and oral directions…</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1200" b="1" dirty="0" smtClean="0">
                <a:solidFill>
                  <a:schemeClr val="tx2"/>
                </a:solidFill>
                <a:latin typeface="Gabriola" pitchFamily="82" charset="0"/>
              </a:rPr>
              <a:t>	“…take the green crayon and draw a line from the top to the bottom.”</a:t>
            </a:r>
          </a:p>
          <a:p>
            <a:endParaRPr lang="en-US" dirty="0"/>
          </a:p>
        </p:txBody>
      </p:sp>
      <p:sp>
        <p:nvSpPr>
          <p:cNvPr id="4" name="Slide Number Placeholder 3"/>
          <p:cNvSpPr>
            <a:spLocks noGrp="1"/>
          </p:cNvSpPr>
          <p:nvPr>
            <p:ph type="sldNum" sz="quarter" idx="10"/>
          </p:nvPr>
        </p:nvSpPr>
        <p:spPr/>
        <p:txBody>
          <a:bodyPr/>
          <a:lstStyle/>
          <a:p>
            <a:fld id="{B2796A94-6367-4569-B938-0FD2F6150EEA}" type="slidenum">
              <a:rPr lang="en-US" smtClean="0"/>
              <a:pPr/>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latin typeface="Gabriola" pitchFamily="82" charset="0"/>
              </a:rPr>
              <a:t>“Have you ever seen a delicious chocolate cake?  Have you ever wanted to eat it all?  Do you think I’ll be able to eat the whole cake in one day?  I should probably eat a little at a time, right?  Well, this week we are going to write our very first story.  But, we can’t write the whole thing today, can we?  Let’s write one sentence a day…and we’ll be done by the end of the week.   We can do that.”</a:t>
            </a:r>
          </a:p>
          <a:p>
            <a:endParaRPr lang="en-US" dirty="0"/>
          </a:p>
        </p:txBody>
      </p:sp>
      <p:sp>
        <p:nvSpPr>
          <p:cNvPr id="4" name="Slide Number Placeholder 3"/>
          <p:cNvSpPr>
            <a:spLocks noGrp="1"/>
          </p:cNvSpPr>
          <p:nvPr>
            <p:ph type="sldNum" sz="quarter" idx="10"/>
          </p:nvPr>
        </p:nvSpPr>
        <p:spPr/>
        <p:txBody>
          <a:bodyPr/>
          <a:lstStyle/>
          <a:p>
            <a:fld id="{B2796A94-6367-4569-B938-0FD2F6150EEA}"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tend to be busy.  Very busy…but, are we actually</a:t>
            </a:r>
            <a:r>
              <a:rPr lang="en-US" baseline="0" dirty="0" smtClean="0"/>
              <a:t> doing anything.  Don’t be busy, being busy.  Choose actions that move you forward.</a:t>
            </a:r>
            <a:endParaRPr lang="en-US" dirty="0" smtClean="0"/>
          </a:p>
          <a:p>
            <a:endParaRPr lang="en-US" dirty="0"/>
          </a:p>
        </p:txBody>
      </p:sp>
      <p:sp>
        <p:nvSpPr>
          <p:cNvPr id="4" name="Slide Number Placeholder 3"/>
          <p:cNvSpPr>
            <a:spLocks noGrp="1"/>
          </p:cNvSpPr>
          <p:nvPr>
            <p:ph type="sldNum" sz="quarter" idx="10"/>
          </p:nvPr>
        </p:nvSpPr>
        <p:spPr/>
        <p:txBody>
          <a:bodyPr/>
          <a:lstStyle/>
          <a:p>
            <a:fld id="{B2796A94-6367-4569-B938-0FD2F6150EEA}" type="slidenum">
              <a:rPr lang="en-US" smtClean="0"/>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8859467-6CF8-478E-915F-E7189564E2C8}" type="datetimeFigureOut">
              <a:rPr lang="en-US" smtClean="0"/>
              <a:pPr/>
              <a:t>7/24/2013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5F2F97A-2920-4BAD-A81D-766B1E531BB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859467-6CF8-478E-915F-E7189564E2C8}" type="datetimeFigureOut">
              <a:rPr lang="en-US" smtClean="0"/>
              <a:pPr/>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2F97A-2920-4BAD-A81D-766B1E531B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859467-6CF8-478E-915F-E7189564E2C8}" type="datetimeFigureOut">
              <a:rPr lang="en-US" smtClean="0"/>
              <a:pPr/>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2F97A-2920-4BAD-A81D-766B1E531BB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8859467-6CF8-478E-915F-E7189564E2C8}" type="datetimeFigureOut">
              <a:rPr lang="en-US" smtClean="0"/>
              <a:pPr/>
              <a:t>7/24/2013</a:t>
            </a:fld>
            <a:endParaRPr lang="en-US"/>
          </a:p>
        </p:txBody>
      </p:sp>
      <p:sp>
        <p:nvSpPr>
          <p:cNvPr id="9" name="Slide Number Placeholder 8"/>
          <p:cNvSpPr>
            <a:spLocks noGrp="1"/>
          </p:cNvSpPr>
          <p:nvPr>
            <p:ph type="sldNum" sz="quarter" idx="15"/>
          </p:nvPr>
        </p:nvSpPr>
        <p:spPr/>
        <p:txBody>
          <a:bodyPr rtlCol="0"/>
          <a:lstStyle/>
          <a:p>
            <a:fld id="{A5F2F97A-2920-4BAD-A81D-766B1E531BB5}"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8859467-6CF8-478E-915F-E7189564E2C8}" type="datetimeFigureOut">
              <a:rPr lang="en-US" smtClean="0"/>
              <a:pPr/>
              <a:t>7/24/2013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A5F2F97A-2920-4BAD-A81D-766B1E531BB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8859467-6CF8-478E-915F-E7189564E2C8}" type="datetimeFigureOut">
              <a:rPr lang="en-US" smtClean="0"/>
              <a:pPr/>
              <a:t>7/24/2013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2F97A-2920-4BAD-A81D-766B1E531BB5}"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8859467-6CF8-478E-915F-E7189564E2C8}" type="datetimeFigureOut">
              <a:rPr lang="en-US" smtClean="0"/>
              <a:pPr/>
              <a:t>7/24/2013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F2F97A-2920-4BAD-A81D-766B1E531BB5}"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18859467-6CF8-478E-915F-E7189564E2C8}" type="datetimeFigureOut">
              <a:rPr lang="en-US" smtClean="0"/>
              <a:pPr/>
              <a:t>7/24/2013</a:t>
            </a:fld>
            <a:endParaRPr lang="en-US"/>
          </a:p>
        </p:txBody>
      </p:sp>
      <p:sp>
        <p:nvSpPr>
          <p:cNvPr id="7" name="Slide Number Placeholder 6"/>
          <p:cNvSpPr>
            <a:spLocks noGrp="1"/>
          </p:cNvSpPr>
          <p:nvPr>
            <p:ph type="sldNum" sz="quarter" idx="11"/>
          </p:nvPr>
        </p:nvSpPr>
        <p:spPr/>
        <p:txBody>
          <a:bodyPr rtlCol="0"/>
          <a:lstStyle/>
          <a:p>
            <a:fld id="{A5F2F97A-2920-4BAD-A81D-766B1E531BB5}"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59467-6CF8-478E-915F-E7189564E2C8}" type="datetimeFigureOut">
              <a:rPr lang="en-US" smtClean="0"/>
              <a:pPr/>
              <a:t>7/24/2013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F2F97A-2920-4BAD-A81D-766B1E531B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18859467-6CF8-478E-915F-E7189564E2C8}" type="datetimeFigureOut">
              <a:rPr lang="en-US" smtClean="0"/>
              <a:pPr/>
              <a:t>7/24/2013</a:t>
            </a:fld>
            <a:endParaRPr lang="en-US"/>
          </a:p>
        </p:txBody>
      </p:sp>
      <p:sp>
        <p:nvSpPr>
          <p:cNvPr id="22" name="Slide Number Placeholder 21"/>
          <p:cNvSpPr>
            <a:spLocks noGrp="1"/>
          </p:cNvSpPr>
          <p:nvPr>
            <p:ph type="sldNum" sz="quarter" idx="15"/>
          </p:nvPr>
        </p:nvSpPr>
        <p:spPr/>
        <p:txBody>
          <a:bodyPr rtlCol="0"/>
          <a:lstStyle/>
          <a:p>
            <a:fld id="{A5F2F97A-2920-4BAD-A81D-766B1E531BB5}"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8859467-6CF8-478E-915F-E7189564E2C8}" type="datetimeFigureOut">
              <a:rPr lang="en-US" smtClean="0"/>
              <a:pPr/>
              <a:t>7/24/2013</a:t>
            </a:fld>
            <a:endParaRPr lang="en-US"/>
          </a:p>
        </p:txBody>
      </p:sp>
      <p:sp>
        <p:nvSpPr>
          <p:cNvPr id="18" name="Slide Number Placeholder 17"/>
          <p:cNvSpPr>
            <a:spLocks noGrp="1"/>
          </p:cNvSpPr>
          <p:nvPr>
            <p:ph type="sldNum" sz="quarter" idx="11"/>
          </p:nvPr>
        </p:nvSpPr>
        <p:spPr/>
        <p:txBody>
          <a:bodyPr rtlCol="0"/>
          <a:lstStyle/>
          <a:p>
            <a:fld id="{A5F2F97A-2920-4BAD-A81D-766B1E531BB5}"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8859467-6CF8-478E-915F-E7189564E2C8}" type="datetimeFigureOut">
              <a:rPr lang="en-US" smtClean="0"/>
              <a:pPr/>
              <a:t>7/24/2013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5F2F97A-2920-4BAD-A81D-766B1E531B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2.jpe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www.sharingkindergarten.com/" TargetMode="External"/><Relationship Id="rId7" Type="http://schemas.openxmlformats.org/officeDocument/2006/relationships/image" Target="../media/image47.jpeg"/><Relationship Id="rId2" Type="http://schemas.openxmlformats.org/officeDocument/2006/relationships/hyperlink" Target="http://www.inspiredapple.blogspot.com/" TargetMode="Externa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2286000" y="3886200"/>
            <a:ext cx="6172200" cy="2743200"/>
          </a:xfrm>
        </p:spPr>
        <p:txBody>
          <a:bodyPr>
            <a:normAutofit fontScale="92500" lnSpcReduction="10000"/>
          </a:bodyPr>
          <a:lstStyle/>
          <a:p>
            <a:r>
              <a:rPr lang="en-US" sz="6000" dirty="0" smtClean="0">
                <a:latin typeface="Gabriola" pitchFamily="82" charset="0"/>
              </a:rPr>
              <a:t>Bath County Workshop</a:t>
            </a:r>
          </a:p>
          <a:p>
            <a:endParaRPr lang="en-US" dirty="0" smtClean="0"/>
          </a:p>
          <a:p>
            <a:endParaRPr lang="en-US" sz="3000" dirty="0" smtClean="0">
              <a:latin typeface="Gabriola" pitchFamily="82" charset="0"/>
            </a:endParaRPr>
          </a:p>
          <a:p>
            <a:r>
              <a:rPr lang="en-US" sz="3000" dirty="0" smtClean="0">
                <a:latin typeface="Gabriola" pitchFamily="82" charset="0"/>
              </a:rPr>
              <a:t>July 29, 2013</a:t>
            </a:r>
          </a:p>
          <a:p>
            <a:r>
              <a:rPr lang="en-US" sz="3000" dirty="0" smtClean="0">
                <a:latin typeface="Gabriola" pitchFamily="82" charset="0"/>
              </a:rPr>
              <a:t>Cathy Collier</a:t>
            </a:r>
            <a:endParaRPr lang="en-US" sz="3000" dirty="0">
              <a:latin typeface="Gabriola" pitchFamily="82" charset="0"/>
            </a:endParaRPr>
          </a:p>
        </p:txBody>
      </p:sp>
      <p:pic>
        <p:nvPicPr>
          <p:cNvPr id="4" name="Picture 3" descr="i saw aship go sailing.jpg"/>
          <p:cNvPicPr>
            <a:picLocks noChangeAspect="1"/>
          </p:cNvPicPr>
          <p:nvPr/>
        </p:nvPicPr>
        <p:blipFill>
          <a:blip r:embed="rId2" cstate="print"/>
          <a:srcRect b="7778"/>
          <a:stretch>
            <a:fillRect/>
          </a:stretch>
        </p:blipFill>
        <p:spPr>
          <a:xfrm rot="16200000">
            <a:off x="2518029" y="148971"/>
            <a:ext cx="1523998" cy="1988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Cathy\Documents\blog\blog\squiggle\IMAG0254.jpg"/>
          <p:cNvPicPr>
            <a:picLocks noChangeAspect="1" noChangeArrowheads="1"/>
          </p:cNvPicPr>
          <p:nvPr/>
        </p:nvPicPr>
        <p:blipFill>
          <a:blip r:embed="rId3" cstate="print"/>
          <a:srcRect l="7605" t="10899" r="18522" b="23704"/>
          <a:stretch>
            <a:fillRect/>
          </a:stretch>
        </p:blipFill>
        <p:spPr bwMode="auto">
          <a:xfrm>
            <a:off x="3200400" y="2200836"/>
            <a:ext cx="2895599" cy="15329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Users\Cathy\Documents\blog\blog\7 08 poetry center\jack and jill.jpg"/>
          <p:cNvPicPr>
            <a:picLocks noChangeAspect="1" noChangeArrowheads="1"/>
          </p:cNvPicPr>
          <p:nvPr/>
        </p:nvPicPr>
        <p:blipFill>
          <a:blip r:embed="rId4" cstate="print"/>
          <a:srcRect/>
          <a:stretch>
            <a:fillRect/>
          </a:stretch>
        </p:blipFill>
        <p:spPr bwMode="auto">
          <a:xfrm>
            <a:off x="6477000" y="533400"/>
            <a:ext cx="2163763" cy="28162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981200" y="228600"/>
            <a:ext cx="6705600" cy="6324600"/>
          </a:xfrm>
          <a:prstGeom prst="rect">
            <a:avLst/>
          </a:prstGeom>
        </p:spPr>
        <p:txBody>
          <a:bodyPr vert="horz" anchor="t">
            <a:normAutofit/>
          </a:bodyPr>
          <a:lstStyle/>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4400" b="1" dirty="0" smtClean="0">
                <a:solidFill>
                  <a:schemeClr val="tx2"/>
                </a:solidFill>
                <a:latin typeface="Gabriola" pitchFamily="82" charset="0"/>
              </a:rPr>
              <a:t>W</a:t>
            </a:r>
            <a:r>
              <a:rPr kumimoji="0" lang="en-US" sz="4400" b="1" i="0" u="none" strike="noStrike" kern="1200" cap="none" spc="0" normalizeH="0" baseline="0" noProof="0" dirty="0" smtClean="0">
                <a:ln>
                  <a:noFill/>
                </a:ln>
                <a:solidFill>
                  <a:schemeClr val="tx2"/>
                </a:solidFill>
                <a:effectLst/>
                <a:uLnTx/>
                <a:uFillTx/>
                <a:latin typeface="Gabriola" pitchFamily="82" charset="0"/>
                <a:ea typeface="+mn-ea"/>
                <a:cs typeface="+mn-cs"/>
              </a:rPr>
              <a:t>hat do you want to get done?</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3600" b="1" dirty="0" smtClean="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3600" b="1" dirty="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4000" b="1" i="0" u="none" strike="noStrike" kern="1200" cap="none" spc="0" normalizeH="0" baseline="0" noProof="0" dirty="0" smtClean="0">
                <a:ln>
                  <a:noFill/>
                </a:ln>
                <a:solidFill>
                  <a:schemeClr val="tx2"/>
                </a:solidFill>
                <a:effectLst/>
                <a:uLnTx/>
                <a:uFillTx/>
                <a:latin typeface="Gabriola" pitchFamily="82" charset="0"/>
                <a:ea typeface="+mn-ea"/>
                <a:cs typeface="+mn-cs"/>
              </a:rPr>
              <a:t>Routines:</a:t>
            </a:r>
            <a:r>
              <a:rPr kumimoji="0" lang="en-US" sz="4000" b="1" i="0" u="none" strike="noStrike" kern="1200" cap="none" spc="0" normalizeH="0" noProof="0" dirty="0" smtClean="0">
                <a:ln>
                  <a:noFill/>
                </a:ln>
                <a:solidFill>
                  <a:schemeClr val="tx2"/>
                </a:solidFill>
                <a:effectLst/>
                <a:uLnTx/>
                <a:uFillTx/>
                <a:latin typeface="Gabriola" pitchFamily="82" charset="0"/>
                <a:ea typeface="+mn-ea"/>
                <a:cs typeface="+mn-cs"/>
              </a:rPr>
              <a:t>  need them</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4000" b="1" dirty="0" smtClean="0">
                <a:solidFill>
                  <a:schemeClr val="tx2"/>
                </a:solidFill>
                <a:latin typeface="Gabriola" pitchFamily="82" charset="0"/>
              </a:rPr>
              <a:t>Reading:  need it…lots of it</a:t>
            </a:r>
            <a:endParaRPr kumimoji="0" lang="en-US" sz="4000" b="1" i="0" u="none" strike="noStrike" kern="1200" cap="none" spc="0" normalizeH="0" noProof="0" dirty="0" smtClean="0">
              <a:ln>
                <a:noFill/>
              </a:ln>
              <a:solidFill>
                <a:schemeClr val="tx2"/>
              </a:solidFill>
              <a:effectLst/>
              <a:uLnTx/>
              <a:uFillTx/>
              <a:latin typeface="Gabriola" pitchFamily="82" charset="0"/>
              <a:ea typeface="+mn-ea"/>
              <a:cs typeface="+mn-cs"/>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4000" b="1" baseline="0" dirty="0" smtClean="0">
                <a:solidFill>
                  <a:schemeClr val="tx2"/>
                </a:solidFill>
                <a:latin typeface="Gabriola" pitchFamily="82" charset="0"/>
              </a:rPr>
              <a:t>Writing:</a:t>
            </a:r>
            <a:r>
              <a:rPr lang="en-US" sz="4000" b="1" dirty="0" smtClean="0">
                <a:solidFill>
                  <a:schemeClr val="tx2"/>
                </a:solidFill>
                <a:latin typeface="Gabriola" pitchFamily="82" charset="0"/>
              </a:rPr>
              <a:t>  need it…lots of it</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4000" b="1" i="0" u="none" strike="noStrike" kern="1200" cap="none" spc="0" normalizeH="0" baseline="0" noProof="0" dirty="0" smtClean="0">
                <a:ln>
                  <a:noFill/>
                </a:ln>
                <a:solidFill>
                  <a:schemeClr val="tx2"/>
                </a:solidFill>
                <a:effectLst/>
                <a:uLnTx/>
                <a:uFillTx/>
                <a:latin typeface="Gabriola" pitchFamily="82" charset="0"/>
                <a:ea typeface="+mn-ea"/>
                <a:cs typeface="+mn-cs"/>
              </a:rPr>
              <a:t>Word wall words:  need</a:t>
            </a:r>
            <a:r>
              <a:rPr kumimoji="0" lang="en-US" sz="4000" b="1" i="0" u="none" strike="noStrike" kern="1200" cap="none" spc="0" normalizeH="0" noProof="0" dirty="0" smtClean="0">
                <a:ln>
                  <a:noFill/>
                </a:ln>
                <a:solidFill>
                  <a:schemeClr val="tx2"/>
                </a:solidFill>
                <a:effectLst/>
                <a:uLnTx/>
                <a:uFillTx/>
                <a:latin typeface="Gabriola" pitchFamily="82" charset="0"/>
                <a:ea typeface="+mn-ea"/>
                <a:cs typeface="+mn-cs"/>
              </a:rPr>
              <a:t> them</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4000" b="1" dirty="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4000" b="1" i="0" u="none" strike="noStrike" kern="1200" cap="none" spc="0" normalizeH="0" noProof="0" dirty="0" smtClean="0">
                <a:ln>
                  <a:noFill/>
                </a:ln>
                <a:solidFill>
                  <a:schemeClr val="tx2"/>
                </a:solidFill>
                <a:effectLst/>
                <a:uLnTx/>
                <a:uFillTx/>
                <a:latin typeface="Gabriola" pitchFamily="82" charset="0"/>
                <a:ea typeface="+mn-ea"/>
                <a:cs typeface="+mn-cs"/>
              </a:rPr>
              <a:t>Ideas…</a:t>
            </a:r>
            <a:endParaRPr kumimoji="0" lang="en-US" sz="3600" b="1" i="0" u="none" strike="noStrike" kern="1200" cap="none" spc="0" normalizeH="0" noProof="0" dirty="0" smtClean="0">
              <a:ln>
                <a:noFill/>
              </a:ln>
              <a:solidFill>
                <a:schemeClr val="tx2"/>
              </a:solidFill>
              <a:effectLst/>
              <a:uLnTx/>
              <a:uFillTx/>
              <a:latin typeface="Gabriola" pitchFamily="82" charset="0"/>
              <a:ea typeface="+mn-ea"/>
              <a:cs typeface="+mn-cs"/>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3600" b="1" i="0" u="none" strike="noStrike" kern="1200" cap="none" spc="0" normalizeH="0" baseline="0" noProof="0" dirty="0">
              <a:ln>
                <a:noFill/>
              </a:ln>
              <a:solidFill>
                <a:schemeClr val="tx2"/>
              </a:solidFill>
              <a:effectLst/>
              <a:uLnTx/>
              <a:uFillTx/>
              <a:latin typeface="Gabriola" pitchFamily="82" charset="0"/>
              <a:ea typeface="+mn-ea"/>
              <a:cs typeface="+mn-cs"/>
            </a:endParaRPr>
          </a:p>
        </p:txBody>
      </p:sp>
      <p:pic>
        <p:nvPicPr>
          <p:cNvPr id="7" name="Picture 6" descr="C:\Users\Cathy\Documents\blog\blog\centers workshop\pocket chart\IMG_4023.JPG"/>
          <p:cNvPicPr/>
          <p:nvPr/>
        </p:nvPicPr>
        <p:blipFill>
          <a:blip r:embed="rId2" cstate="print"/>
          <a:srcRect l="16827" t="11058" r="25321" b="9976"/>
          <a:stretch>
            <a:fillRect/>
          </a:stretch>
        </p:blipFill>
        <p:spPr bwMode="auto">
          <a:xfrm>
            <a:off x="6781800" y="3200400"/>
            <a:ext cx="2057400" cy="3276600"/>
          </a:xfrm>
          <a:prstGeom prst="rect">
            <a:avLst/>
          </a:prstGeom>
          <a:noFill/>
          <a:ln w="9525">
            <a:noFill/>
            <a:miter lim="800000"/>
            <a:headEnd/>
            <a:tailEnd/>
          </a:ln>
        </p:spPr>
      </p:pic>
      <p:sp>
        <p:nvSpPr>
          <p:cNvPr id="9" name="TextBox 8"/>
          <p:cNvSpPr txBox="1"/>
          <p:nvPr/>
        </p:nvSpPr>
        <p:spPr>
          <a:xfrm>
            <a:off x="228600" y="533400"/>
            <a:ext cx="1200329" cy="5486400"/>
          </a:xfrm>
          <a:prstGeom prst="rect">
            <a:avLst/>
          </a:prstGeom>
          <a:noFill/>
        </p:spPr>
        <p:txBody>
          <a:bodyPr vert="vert270" wrap="square" rtlCol="0">
            <a:spAutoFit/>
          </a:bodyPr>
          <a:lstStyle/>
          <a:p>
            <a:pPr algn="r"/>
            <a:r>
              <a:rPr lang="en-US" sz="6600" b="1" dirty="0" smtClean="0">
                <a:latin typeface="Gabriola" pitchFamily="82" charset="0"/>
              </a:rPr>
              <a:t>Pacing</a:t>
            </a:r>
            <a:endParaRPr lang="en-US" sz="6600" b="1" dirty="0">
              <a:latin typeface="Gabriola" pitchFamily="8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304800" y="228600"/>
            <a:ext cx="6096000" cy="6327775"/>
          </a:xfrm>
        </p:spPr>
        <p:txBody>
          <a:bodyPr>
            <a:normAutofit/>
          </a:bodyPr>
          <a:lstStyle/>
          <a:p>
            <a:pPr>
              <a:buNone/>
            </a:pPr>
            <a:r>
              <a:rPr lang="en-US" sz="4000" dirty="0" smtClean="0">
                <a:latin typeface="Gabriola" pitchFamily="82" charset="0"/>
              </a:rPr>
              <a:t>Word Wall Words (WWW) ~</a:t>
            </a:r>
          </a:p>
          <a:p>
            <a:pPr>
              <a:buClr>
                <a:srgbClr val="DD03B3"/>
              </a:buClr>
              <a:buNone/>
            </a:pPr>
            <a:r>
              <a:rPr lang="en-US" sz="4000" dirty="0" smtClean="0">
                <a:latin typeface="Gabriola" pitchFamily="82" charset="0"/>
              </a:rPr>
              <a:t>11 words a 9 weeks</a:t>
            </a:r>
          </a:p>
          <a:p>
            <a:pPr lvl="1">
              <a:buClr>
                <a:srgbClr val="DD03B3"/>
              </a:buClr>
              <a:buFont typeface="Wingdings" pitchFamily="2" charset="2"/>
              <a:buChar char="ü"/>
            </a:pPr>
            <a:r>
              <a:rPr lang="en-US" sz="3100" dirty="0" smtClean="0">
                <a:latin typeface="Gabriola" pitchFamily="82" charset="0"/>
              </a:rPr>
              <a:t>2 a week for 5 weeks/1 in week 6</a:t>
            </a:r>
          </a:p>
          <a:p>
            <a:pPr lvl="1">
              <a:buClr>
                <a:srgbClr val="DD03B3"/>
              </a:buClr>
              <a:buFont typeface="Wingdings" pitchFamily="2" charset="2"/>
              <a:buChar char="ü"/>
            </a:pPr>
            <a:r>
              <a:rPr lang="en-US" sz="3100" dirty="0" smtClean="0">
                <a:latin typeface="Gabriola" pitchFamily="82" charset="0"/>
              </a:rPr>
              <a:t>Review weeks 7-9</a:t>
            </a:r>
          </a:p>
          <a:p>
            <a:pPr lvl="1">
              <a:buClr>
                <a:srgbClr val="DD03B3"/>
              </a:buClr>
              <a:buFont typeface="Wingdings" pitchFamily="2" charset="2"/>
              <a:buChar char="ü"/>
            </a:pPr>
            <a:r>
              <a:rPr lang="en-US" sz="3100" dirty="0" smtClean="0">
                <a:latin typeface="Gabriola" pitchFamily="82" charset="0"/>
              </a:rPr>
              <a:t>Add during calendar time</a:t>
            </a:r>
          </a:p>
          <a:p>
            <a:pPr lvl="1">
              <a:buClr>
                <a:srgbClr val="DD03B3"/>
              </a:buClr>
              <a:buFont typeface="Wingdings" pitchFamily="2" charset="2"/>
              <a:buChar char="ü"/>
            </a:pPr>
            <a:r>
              <a:rPr lang="en-US" sz="3100" dirty="0" smtClean="0">
                <a:latin typeface="Gabriola" pitchFamily="82" charset="0"/>
              </a:rPr>
              <a:t>Choose a popsicle stick activity</a:t>
            </a:r>
          </a:p>
          <a:p>
            <a:pPr lvl="1">
              <a:buClr>
                <a:srgbClr val="DD03B3"/>
              </a:buClr>
              <a:buFont typeface="Wingdings" pitchFamily="2" charset="2"/>
              <a:buChar char="ü"/>
            </a:pPr>
            <a:r>
              <a:rPr lang="en-US" sz="3100" dirty="0" smtClean="0">
                <a:latin typeface="Gabriola" pitchFamily="82" charset="0"/>
              </a:rPr>
              <a:t>Write in WWW center in isolation</a:t>
            </a:r>
          </a:p>
          <a:p>
            <a:pPr lvl="1">
              <a:buClr>
                <a:srgbClr val="DD03B3"/>
              </a:buClr>
              <a:buFont typeface="Wingdings" pitchFamily="2" charset="2"/>
              <a:buChar char="ü"/>
            </a:pPr>
            <a:r>
              <a:rPr lang="en-US" sz="3100" dirty="0" smtClean="0">
                <a:latin typeface="Gabriola" pitchFamily="82" charset="0"/>
              </a:rPr>
              <a:t>Use in Interactive Writing sentences</a:t>
            </a:r>
          </a:p>
          <a:p>
            <a:pPr lvl="1">
              <a:buClr>
                <a:srgbClr val="DD03B3"/>
              </a:buClr>
              <a:buNone/>
            </a:pPr>
            <a:endParaRPr lang="en-US" sz="3100" dirty="0" smtClean="0">
              <a:latin typeface="Gabriola" pitchFamily="82" charset="0"/>
            </a:endParaRPr>
          </a:p>
          <a:p>
            <a:pPr>
              <a:buNone/>
            </a:pPr>
            <a:endParaRPr lang="en-US" sz="4000" dirty="0">
              <a:latin typeface="Gabriola" pitchFamily="82" charset="0"/>
            </a:endParaRPr>
          </a:p>
        </p:txBody>
      </p:sp>
      <p:pic>
        <p:nvPicPr>
          <p:cNvPr id="8" name="Picture 7" descr="C:\Users\Cathy\Documents\blog\word wall.jpg"/>
          <p:cNvPicPr/>
          <p:nvPr/>
        </p:nvPicPr>
        <p:blipFill>
          <a:blip r:embed="rId2" cstate="print"/>
          <a:srcRect l="5128" t="20107" r="6095" b="17159"/>
          <a:stretch>
            <a:fillRect/>
          </a:stretch>
        </p:blipFill>
        <p:spPr bwMode="auto">
          <a:xfrm>
            <a:off x="1371600" y="5029200"/>
            <a:ext cx="5715000" cy="1676400"/>
          </a:xfrm>
          <a:prstGeom prst="rect">
            <a:avLst/>
          </a:prstGeom>
          <a:noFill/>
          <a:ln w="9525">
            <a:noFill/>
            <a:miter lim="800000"/>
            <a:headEnd/>
            <a:tailEnd/>
          </a:ln>
        </p:spPr>
      </p:pic>
      <p:pic>
        <p:nvPicPr>
          <p:cNvPr id="4" name="Picture 3" descr="DSCN0989"/>
          <p:cNvPicPr/>
          <p:nvPr/>
        </p:nvPicPr>
        <p:blipFill>
          <a:blip r:embed="rId3" cstate="print"/>
          <a:srcRect t="12700" b="20693"/>
          <a:stretch>
            <a:fillRect/>
          </a:stretch>
        </p:blipFill>
        <p:spPr bwMode="auto">
          <a:xfrm>
            <a:off x="5410200" y="3048000"/>
            <a:ext cx="2596197"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DSCN0988"/>
          <p:cNvPicPr/>
          <p:nvPr/>
        </p:nvPicPr>
        <p:blipFill>
          <a:blip r:embed="rId4" cstate="print"/>
          <a:srcRect/>
          <a:stretch>
            <a:fillRect/>
          </a:stretch>
        </p:blipFill>
        <p:spPr bwMode="auto">
          <a:xfrm>
            <a:off x="6248400" y="304800"/>
            <a:ext cx="2298383" cy="3046095"/>
          </a:xfrm>
          <a:prstGeom prst="rect">
            <a:avLst/>
          </a:prstGeom>
          <a:noFill/>
          <a:ln w="9525">
            <a:noFill/>
            <a:miter lim="800000"/>
            <a:headEnd/>
            <a:tailEnd/>
          </a:ln>
        </p:spPr>
      </p:pic>
      <p:sp>
        <p:nvSpPr>
          <p:cNvPr id="7" name="TextBox 6"/>
          <p:cNvSpPr txBox="1"/>
          <p:nvPr/>
        </p:nvSpPr>
        <p:spPr>
          <a:xfrm rot="5400000">
            <a:off x="6963219" y="1875981"/>
            <a:ext cx="3419361" cy="276999"/>
          </a:xfrm>
          <a:prstGeom prst="rect">
            <a:avLst/>
          </a:prstGeom>
          <a:noFill/>
        </p:spPr>
        <p:txBody>
          <a:bodyPr wrap="square" rtlCol="0">
            <a:spAutoFit/>
          </a:bodyPr>
          <a:lstStyle/>
          <a:p>
            <a:r>
              <a:rPr lang="en-US" sz="1200" dirty="0" smtClean="0"/>
              <a:t>www.growingkinders.blogspot.com</a:t>
            </a:r>
            <a:endParaRPr lang="en-US"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304800" y="228600"/>
            <a:ext cx="7848600" cy="6327775"/>
          </a:xfrm>
        </p:spPr>
        <p:txBody>
          <a:bodyPr>
            <a:normAutofit lnSpcReduction="10000"/>
          </a:bodyPr>
          <a:lstStyle/>
          <a:p>
            <a:pPr>
              <a:buNone/>
            </a:pPr>
            <a:r>
              <a:rPr lang="en-US" sz="4000" dirty="0" smtClean="0">
                <a:latin typeface="Gabriola" pitchFamily="82" charset="0"/>
              </a:rPr>
              <a:t>Writing ~ Kindergarten</a:t>
            </a:r>
          </a:p>
          <a:p>
            <a:pPr>
              <a:buClr>
                <a:srgbClr val="DB05AD"/>
              </a:buClr>
              <a:buFont typeface="Wingdings" pitchFamily="2" charset="2"/>
              <a:buChar char="ü"/>
            </a:pPr>
            <a:r>
              <a:rPr lang="en-US" sz="3600" dirty="0" smtClean="0">
                <a:latin typeface="Gabriola" pitchFamily="82" charset="0"/>
              </a:rPr>
              <a:t>1</a:t>
            </a:r>
            <a:r>
              <a:rPr lang="en-US" sz="3600" baseline="30000" dirty="0" smtClean="0">
                <a:latin typeface="Gabriola" pitchFamily="82" charset="0"/>
              </a:rPr>
              <a:t>st</a:t>
            </a:r>
            <a:r>
              <a:rPr lang="en-US" sz="3600" dirty="0" smtClean="0">
                <a:latin typeface="Gabriola" pitchFamily="82" charset="0"/>
              </a:rPr>
              <a:t> 9 weeks – </a:t>
            </a:r>
          </a:p>
          <a:p>
            <a:pPr lvl="3">
              <a:buClr>
                <a:srgbClr val="DB05AD"/>
              </a:buClr>
              <a:buFont typeface="Wingdings" pitchFamily="2" charset="2"/>
              <a:buChar char="ü"/>
            </a:pPr>
            <a:r>
              <a:rPr lang="en-US" sz="2000" dirty="0" smtClean="0">
                <a:latin typeface="Gabriola" pitchFamily="82" charset="0"/>
              </a:rPr>
              <a:t>Predictable Texts</a:t>
            </a:r>
          </a:p>
          <a:p>
            <a:pPr lvl="3">
              <a:buClr>
                <a:srgbClr val="DB05AD"/>
              </a:buClr>
              <a:buFont typeface="Wingdings" pitchFamily="2" charset="2"/>
              <a:buChar char="ü"/>
            </a:pPr>
            <a:r>
              <a:rPr lang="en-US" sz="2000" dirty="0" smtClean="0">
                <a:latin typeface="Gabriola" pitchFamily="82" charset="0"/>
              </a:rPr>
              <a:t>Whole Group Interactive Writing – weekly stories</a:t>
            </a:r>
          </a:p>
          <a:p>
            <a:pPr lvl="3">
              <a:buClr>
                <a:srgbClr val="DB05AD"/>
              </a:buClr>
              <a:buFont typeface="Wingdings" pitchFamily="2" charset="2"/>
              <a:buChar char="ü"/>
            </a:pPr>
            <a:r>
              <a:rPr lang="en-US" sz="2000" dirty="0" smtClean="0">
                <a:latin typeface="Gabriola" pitchFamily="82" charset="0"/>
              </a:rPr>
              <a:t>Centers - Word Wall Words ~ </a:t>
            </a:r>
            <a:r>
              <a:rPr lang="en-US" sz="2000" dirty="0" err="1" smtClean="0">
                <a:latin typeface="Gabriola" pitchFamily="82" charset="0"/>
              </a:rPr>
              <a:t>Fab</a:t>
            </a:r>
            <a:r>
              <a:rPr lang="en-US" sz="2000" dirty="0" smtClean="0">
                <a:latin typeface="Gabriola" pitchFamily="82" charset="0"/>
              </a:rPr>
              <a:t> 5</a:t>
            </a:r>
          </a:p>
          <a:p>
            <a:pPr>
              <a:buClr>
                <a:srgbClr val="DB05AD"/>
              </a:buClr>
              <a:buFont typeface="Wingdings" pitchFamily="2" charset="2"/>
              <a:buChar char="ü"/>
            </a:pPr>
            <a:r>
              <a:rPr lang="en-US" sz="3600" dirty="0" smtClean="0">
                <a:latin typeface="Gabriola" pitchFamily="82" charset="0"/>
              </a:rPr>
              <a:t>2</a:t>
            </a:r>
            <a:r>
              <a:rPr lang="en-US" sz="3600" baseline="30000" dirty="0" smtClean="0">
                <a:latin typeface="Gabriola" pitchFamily="82" charset="0"/>
              </a:rPr>
              <a:t>nd</a:t>
            </a:r>
            <a:r>
              <a:rPr lang="en-US" sz="3600" dirty="0" smtClean="0">
                <a:latin typeface="Gabriola" pitchFamily="82" charset="0"/>
              </a:rPr>
              <a:t> 9 weeks – </a:t>
            </a:r>
          </a:p>
          <a:p>
            <a:pPr lvl="3">
              <a:buClr>
                <a:srgbClr val="DB05AD"/>
              </a:buClr>
              <a:buFont typeface="Wingdings" pitchFamily="2" charset="2"/>
              <a:buChar char="ü"/>
            </a:pPr>
            <a:r>
              <a:rPr lang="en-US" sz="2000" dirty="0" smtClean="0">
                <a:latin typeface="Gabriola" pitchFamily="82" charset="0"/>
              </a:rPr>
              <a:t>Predictable Sentences with the Big 3</a:t>
            </a:r>
          </a:p>
          <a:p>
            <a:pPr lvl="3">
              <a:buClr>
                <a:srgbClr val="DB05AD"/>
              </a:buClr>
              <a:buFont typeface="Wingdings" pitchFamily="2" charset="2"/>
              <a:buChar char="ü"/>
            </a:pPr>
            <a:r>
              <a:rPr lang="en-US" sz="2000" dirty="0" smtClean="0">
                <a:latin typeface="Gabriola" pitchFamily="82" charset="0"/>
              </a:rPr>
              <a:t>Whole Group Interactive Writing – weekly stories</a:t>
            </a:r>
          </a:p>
          <a:p>
            <a:pPr lvl="3">
              <a:buClr>
                <a:srgbClr val="DB05AD"/>
              </a:buClr>
              <a:buFont typeface="Wingdings" pitchFamily="2" charset="2"/>
              <a:buChar char="ü"/>
            </a:pPr>
            <a:r>
              <a:rPr lang="en-US" sz="2000" dirty="0" smtClean="0">
                <a:latin typeface="Gabriola" pitchFamily="82" charset="0"/>
              </a:rPr>
              <a:t>Centers – squiggles ~ Give  Me 3 ~ 4 square</a:t>
            </a:r>
          </a:p>
          <a:p>
            <a:pPr>
              <a:buClr>
                <a:srgbClr val="DB05AD"/>
              </a:buClr>
              <a:buFont typeface="Wingdings" pitchFamily="2" charset="2"/>
              <a:buChar char="ü"/>
            </a:pPr>
            <a:r>
              <a:rPr lang="en-US" sz="3600" dirty="0" smtClean="0">
                <a:latin typeface="Gabriola" pitchFamily="82" charset="0"/>
              </a:rPr>
              <a:t>3</a:t>
            </a:r>
            <a:r>
              <a:rPr lang="en-US" sz="3600" baseline="30000" dirty="0" smtClean="0">
                <a:latin typeface="Gabriola" pitchFamily="82" charset="0"/>
              </a:rPr>
              <a:t>rd</a:t>
            </a:r>
            <a:r>
              <a:rPr lang="en-US" sz="3600" dirty="0" smtClean="0">
                <a:latin typeface="Gabriola" pitchFamily="82" charset="0"/>
              </a:rPr>
              <a:t> 9 weeks – </a:t>
            </a:r>
          </a:p>
          <a:p>
            <a:pPr lvl="3">
              <a:buClr>
                <a:srgbClr val="DB05AD"/>
              </a:buClr>
              <a:buFont typeface="Wingdings" pitchFamily="2" charset="2"/>
              <a:buChar char="ü"/>
            </a:pPr>
            <a:r>
              <a:rPr lang="en-US" sz="2000" dirty="0" smtClean="0">
                <a:latin typeface="Gabriola" pitchFamily="82" charset="0"/>
              </a:rPr>
              <a:t>Independent Stories</a:t>
            </a:r>
          </a:p>
          <a:p>
            <a:pPr lvl="3">
              <a:buClr>
                <a:srgbClr val="DB05AD"/>
              </a:buClr>
              <a:buFont typeface="Wingdings" pitchFamily="2" charset="2"/>
              <a:buChar char="ü"/>
            </a:pPr>
            <a:r>
              <a:rPr lang="en-US" sz="2000" dirty="0" smtClean="0">
                <a:latin typeface="Gabriola" pitchFamily="82" charset="0"/>
              </a:rPr>
              <a:t>Centers – First/Then/Last ~ Word Families</a:t>
            </a:r>
          </a:p>
          <a:p>
            <a:pPr>
              <a:buClr>
                <a:srgbClr val="DB05AD"/>
              </a:buClr>
              <a:buFont typeface="Wingdings" pitchFamily="2" charset="2"/>
              <a:buChar char="ü"/>
            </a:pPr>
            <a:r>
              <a:rPr lang="en-US" sz="4000" dirty="0" smtClean="0">
                <a:latin typeface="Gabriola" pitchFamily="82" charset="0"/>
              </a:rPr>
              <a:t>4</a:t>
            </a:r>
            <a:r>
              <a:rPr lang="en-US" sz="4000" baseline="30000" dirty="0" smtClean="0">
                <a:latin typeface="Gabriola" pitchFamily="82" charset="0"/>
              </a:rPr>
              <a:t>th</a:t>
            </a:r>
            <a:r>
              <a:rPr lang="en-US" sz="4000" dirty="0" smtClean="0">
                <a:latin typeface="Gabriola" pitchFamily="82" charset="0"/>
              </a:rPr>
              <a:t> 9 weeks – </a:t>
            </a:r>
          </a:p>
          <a:p>
            <a:pPr lvl="3">
              <a:buClr>
                <a:srgbClr val="DB05AD"/>
              </a:buClr>
              <a:buFont typeface="Wingdings" pitchFamily="2" charset="2"/>
              <a:buChar char="ü"/>
            </a:pPr>
            <a:r>
              <a:rPr lang="en-US" sz="2000" dirty="0" smtClean="0">
                <a:latin typeface="Gabriola" pitchFamily="82" charset="0"/>
              </a:rPr>
              <a:t>Independent Stories</a:t>
            </a:r>
          </a:p>
          <a:p>
            <a:pPr lvl="3">
              <a:buClr>
                <a:srgbClr val="DB05AD"/>
              </a:buClr>
              <a:buFont typeface="Wingdings" pitchFamily="2" charset="2"/>
              <a:buChar char="ü"/>
            </a:pPr>
            <a:r>
              <a:rPr lang="en-US" sz="2000" dirty="0" smtClean="0">
                <a:latin typeface="Gabriola" pitchFamily="82" charset="0"/>
              </a:rPr>
              <a:t>Centers - </a:t>
            </a:r>
          </a:p>
          <a:p>
            <a:pPr lvl="3">
              <a:buClr>
                <a:srgbClr val="DB05AD"/>
              </a:buClr>
              <a:buFont typeface="Wingdings" pitchFamily="2" charset="2"/>
              <a:buChar char="ü"/>
            </a:pPr>
            <a:endParaRPr lang="en-US" sz="2000" dirty="0" smtClean="0">
              <a:latin typeface="Gabriola" pitchFamily="82" charset="0"/>
            </a:endParaRPr>
          </a:p>
          <a:p>
            <a:pPr lvl="3">
              <a:buClr>
                <a:srgbClr val="DB05AD"/>
              </a:buClr>
              <a:buFont typeface="Wingdings" pitchFamily="2" charset="2"/>
              <a:buChar char="ü"/>
            </a:pPr>
            <a:endParaRPr lang="en-US" sz="2000" dirty="0" smtClean="0">
              <a:latin typeface="Gabriola" pitchFamily="82" charset="0"/>
            </a:endParaRPr>
          </a:p>
          <a:p>
            <a:pPr lvl="4">
              <a:buClr>
                <a:srgbClr val="DB05AD"/>
              </a:buClr>
              <a:buFont typeface="Wingdings" pitchFamily="2" charset="2"/>
              <a:buChar char="ü"/>
            </a:pPr>
            <a:endParaRPr lang="en-US" sz="2300" dirty="0" smtClean="0">
              <a:latin typeface="Gabriola" pitchFamily="82" charset="0"/>
            </a:endParaRPr>
          </a:p>
          <a:p>
            <a:pPr>
              <a:buNone/>
            </a:pPr>
            <a:endParaRPr lang="en-US" sz="4000" dirty="0">
              <a:latin typeface="Gabriola" pitchFamily="82"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304800" y="228600"/>
            <a:ext cx="7772400" cy="6327775"/>
          </a:xfrm>
          <a:prstGeom prst="rect">
            <a:avLst/>
          </a:prstGeom>
        </p:spPr>
        <p:txBody>
          <a:bodyPr vert="horz" numCol="1">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rPr>
              <a:t>Centers ~</a:t>
            </a: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lang="en-US" sz="4000" dirty="0" smtClean="0">
                <a:latin typeface="Gabriola" pitchFamily="82" charset="0"/>
              </a:rPr>
              <a:t>Starting from the 2</a:t>
            </a:r>
            <a:r>
              <a:rPr lang="en-US" sz="4000" baseline="30000" dirty="0" smtClean="0">
                <a:latin typeface="Gabriola" pitchFamily="82" charset="0"/>
              </a:rPr>
              <a:t>nd</a:t>
            </a:r>
            <a:r>
              <a:rPr lang="en-US" sz="4000" dirty="0" smtClean="0">
                <a:latin typeface="Gabriola" pitchFamily="82" charset="0"/>
              </a:rPr>
              <a:t> Week!</a:t>
            </a: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rPr>
              <a:t>Teach process – change</a:t>
            </a:r>
            <a:r>
              <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rPr>
              <a:t> product</a:t>
            </a: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lang="en-US" sz="4000" baseline="0" dirty="0" smtClean="0">
                <a:latin typeface="Gabriola" pitchFamily="82" charset="0"/>
              </a:rPr>
              <a:t>Teach</a:t>
            </a:r>
            <a:r>
              <a:rPr lang="en-US" sz="4000" dirty="0" smtClean="0">
                <a:latin typeface="Gabriola" pitchFamily="82" charset="0"/>
              </a:rPr>
              <a:t> Independence </a:t>
            </a: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rPr>
              <a:t>Teach</a:t>
            </a:r>
            <a:r>
              <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rPr>
              <a:t> Routine for EVERYTHING!</a:t>
            </a: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endParaRPr lang="en-US" sz="4000" baseline="0" dirty="0" smtClean="0">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endPar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endParaRPr>
          </a:p>
          <a:p>
            <a:pPr marL="274320" marR="0" lvl="0" indent="-274320" algn="ctr"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lang="en-US" sz="4000" baseline="0" dirty="0" smtClean="0">
                <a:latin typeface="Gabriola" pitchFamily="82" charset="0"/>
              </a:rPr>
              <a:t>MORE</a:t>
            </a:r>
            <a:r>
              <a:rPr lang="en-US" sz="4000" dirty="0" smtClean="0">
                <a:latin typeface="Gabriola" pitchFamily="82" charset="0"/>
              </a:rPr>
              <a:t> TO COME – AFTER LUNCH!</a:t>
            </a:r>
            <a:endPar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endParaRPr>
          </a:p>
          <a:p>
            <a:pPr marL="640080" marR="0" lvl="1" indent="-274320" algn="l" defTabSz="914400" rtl="0" eaLnBrk="1" fontAlgn="auto" latinLnBrk="0" hangingPunct="1">
              <a:lnSpc>
                <a:spcPct val="100000"/>
              </a:lnSpc>
              <a:spcBef>
                <a:spcPct val="20000"/>
              </a:spcBef>
              <a:spcAft>
                <a:spcPts val="0"/>
              </a:spcAft>
              <a:buClr>
                <a:srgbClr val="DD03B3"/>
              </a:buClr>
              <a:buSzPct val="80000"/>
              <a:buFont typeface="Wingdings 2"/>
              <a:buNone/>
              <a:tabLst/>
              <a:defRPr/>
            </a:pPr>
            <a:endParaRPr kumimoji="0" lang="en-US" sz="3100" b="0" i="0" u="none" strike="noStrike" kern="1200" cap="none" spc="0" normalizeH="0" baseline="0" noProof="0" dirty="0" smtClean="0">
              <a:ln>
                <a:noFill/>
              </a:ln>
              <a:solidFill>
                <a:schemeClr val="tx1"/>
              </a:solidFill>
              <a:effectLst/>
              <a:uLnTx/>
              <a:uFillTx/>
              <a:latin typeface="Gabriola" pitchFamily="82" charset="0"/>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4000" b="0" i="0" u="none" strike="noStrike" kern="1200" cap="none" spc="0" normalizeH="0" baseline="0" noProof="0" dirty="0">
              <a:ln>
                <a:noFill/>
              </a:ln>
              <a:solidFill>
                <a:schemeClr val="tx1"/>
              </a:solidFill>
              <a:effectLst/>
              <a:uLnTx/>
              <a:uFillTx/>
              <a:latin typeface="Gabriola" pitchFamily="82" charset="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304800" y="228600"/>
            <a:ext cx="7772400" cy="6327775"/>
          </a:xfrm>
          <a:prstGeom prst="rect">
            <a:avLst/>
          </a:prstGeom>
        </p:spPr>
        <p:txBody>
          <a:bodyPr vert="horz" numCol="1">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4000" dirty="0" smtClean="0">
                <a:latin typeface="Gabriola" pitchFamily="82" charset="0"/>
              </a:rPr>
              <a:t>Shared Reading</a:t>
            </a:r>
            <a:r>
              <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rPr>
              <a:t> ~</a:t>
            </a: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lang="en-US" sz="4000" dirty="0" smtClean="0">
                <a:latin typeface="Gabriola" pitchFamily="82" charset="0"/>
              </a:rPr>
              <a:t>Starting from the 1</a:t>
            </a:r>
            <a:r>
              <a:rPr lang="en-US" sz="4000" baseline="30000" dirty="0" smtClean="0">
                <a:latin typeface="Gabriola" pitchFamily="82" charset="0"/>
              </a:rPr>
              <a:t>st</a:t>
            </a:r>
            <a:r>
              <a:rPr lang="en-US" sz="4000" dirty="0" smtClean="0">
                <a:latin typeface="Gabriola" pitchFamily="82" charset="0"/>
              </a:rPr>
              <a:t> day!</a:t>
            </a: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rPr>
              <a:t>Poems should</a:t>
            </a:r>
            <a:r>
              <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rPr>
              <a:t> be 4-6 lines in length</a:t>
            </a:r>
            <a:endPar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endParaRP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rPr>
              <a:t>Teach process – change</a:t>
            </a:r>
            <a:r>
              <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rPr>
              <a:t> product</a:t>
            </a: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lang="en-US" sz="4000" baseline="0" dirty="0" smtClean="0">
                <a:latin typeface="Gabriola" pitchFamily="82" charset="0"/>
              </a:rPr>
              <a:t>1-2-1 Match</a:t>
            </a:r>
            <a:endParaRPr lang="en-US" sz="4000" dirty="0" smtClean="0">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rPr>
              <a:t>Word Wall Words</a:t>
            </a: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r>
              <a:rPr lang="en-US" sz="4000" dirty="0" smtClean="0">
                <a:latin typeface="Gabriola" pitchFamily="82" charset="0"/>
              </a:rPr>
              <a:t>Centers</a:t>
            </a:r>
          </a:p>
          <a:p>
            <a:pPr marL="1645920" lvl="3" indent="-274320">
              <a:spcBef>
                <a:spcPts val="600"/>
              </a:spcBef>
              <a:buClr>
                <a:srgbClr val="DD03BE"/>
              </a:buClr>
              <a:buSzPct val="70000"/>
              <a:buFont typeface="Wingdings" pitchFamily="2" charset="2"/>
              <a:buChar char="ü"/>
            </a:pPr>
            <a:r>
              <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rPr>
              <a:t>Poetry/Art Center the 2</a:t>
            </a:r>
            <a:r>
              <a:rPr kumimoji="0" lang="en-US" sz="4000" b="0" i="0" u="none" strike="noStrike" kern="1200" cap="none" spc="0" normalizeH="0" baseline="30000" noProof="0" dirty="0" smtClean="0">
                <a:ln>
                  <a:noFill/>
                </a:ln>
                <a:solidFill>
                  <a:schemeClr val="tx1"/>
                </a:solidFill>
                <a:effectLst/>
                <a:uLnTx/>
                <a:uFillTx/>
                <a:latin typeface="Gabriola" pitchFamily="82" charset="0"/>
                <a:ea typeface="+mn-ea"/>
                <a:cs typeface="+mn-cs"/>
              </a:rPr>
              <a:t>nd</a:t>
            </a:r>
            <a:r>
              <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rPr>
              <a:t> week</a:t>
            </a:r>
          </a:p>
          <a:p>
            <a:pPr marL="1645920" lvl="3" indent="-274320">
              <a:spcBef>
                <a:spcPts val="600"/>
              </a:spcBef>
              <a:buClr>
                <a:srgbClr val="DD03BE"/>
              </a:buClr>
              <a:buSzPct val="70000"/>
              <a:buFont typeface="Wingdings" pitchFamily="2" charset="2"/>
              <a:buChar char="ü"/>
            </a:pPr>
            <a:r>
              <a:rPr lang="en-US" sz="4000" dirty="0" smtClean="0">
                <a:latin typeface="Gabriola" pitchFamily="82" charset="0"/>
              </a:rPr>
              <a:t>Pocket Chart the 3</a:t>
            </a:r>
            <a:r>
              <a:rPr lang="en-US" sz="4000" baseline="30000" dirty="0" smtClean="0">
                <a:latin typeface="Gabriola" pitchFamily="82" charset="0"/>
              </a:rPr>
              <a:t>rd</a:t>
            </a:r>
            <a:r>
              <a:rPr lang="en-US" sz="4000" dirty="0" smtClean="0">
                <a:latin typeface="Gabriola" pitchFamily="82" charset="0"/>
              </a:rPr>
              <a:t> week</a:t>
            </a:r>
            <a:endPar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endParaRPr>
          </a:p>
          <a:p>
            <a:pPr marL="274320" marR="0" lvl="0" indent="-274320" algn="l" defTabSz="914400" rtl="0" eaLnBrk="1" fontAlgn="auto" latinLnBrk="0" hangingPunct="1">
              <a:lnSpc>
                <a:spcPct val="100000"/>
              </a:lnSpc>
              <a:spcBef>
                <a:spcPts val="600"/>
              </a:spcBef>
              <a:spcAft>
                <a:spcPts val="0"/>
              </a:spcAft>
              <a:buClr>
                <a:srgbClr val="DD03BE"/>
              </a:buClr>
              <a:buSzPct val="70000"/>
              <a:buFont typeface="Wingdings" pitchFamily="2" charset="2"/>
              <a:buChar char="ü"/>
              <a:tabLst/>
              <a:defRPr/>
            </a:pPr>
            <a:endParaRPr lang="en-US" sz="4000" baseline="0" dirty="0" smtClean="0">
              <a:latin typeface="Gabriola" pitchFamily="82"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981200" y="1066800"/>
            <a:ext cx="6477000" cy="4873752"/>
          </a:xfrm>
          <a:prstGeom prst="rect">
            <a:avLst/>
          </a:prstGeom>
        </p:spPr>
        <p:txBody>
          <a:bodyPr vert="horz" anchor="t">
            <a:normAutofit/>
          </a:bodyPr>
          <a:lstStyle/>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7200" b="1" i="0" u="none" strike="noStrike" kern="1200" cap="none" spc="0" normalizeH="0" baseline="0" noProof="0" dirty="0" smtClean="0">
                <a:ln>
                  <a:noFill/>
                </a:ln>
                <a:solidFill>
                  <a:schemeClr val="tx2"/>
                </a:solidFill>
                <a:effectLst/>
                <a:uLnTx/>
                <a:uFillTx/>
                <a:latin typeface="Gabriola" pitchFamily="82" charset="0"/>
                <a:ea typeface="+mn-ea"/>
                <a:cs typeface="+mn-cs"/>
              </a:rPr>
              <a:t>Well done is better than well</a:t>
            </a:r>
            <a:r>
              <a:rPr kumimoji="0" lang="en-US" sz="7200" b="1" i="0" u="none" strike="noStrike" kern="1200" cap="none" spc="0" normalizeH="0" noProof="0" dirty="0" smtClean="0">
                <a:ln>
                  <a:noFill/>
                </a:ln>
                <a:solidFill>
                  <a:schemeClr val="tx2"/>
                </a:solidFill>
                <a:effectLst/>
                <a:uLnTx/>
                <a:uFillTx/>
                <a:latin typeface="Gabriola" pitchFamily="82" charset="0"/>
                <a:ea typeface="+mn-ea"/>
                <a:cs typeface="+mn-cs"/>
              </a:rPr>
              <a:t> said</a:t>
            </a:r>
            <a:r>
              <a:rPr kumimoji="0" lang="en-US" sz="7200" b="1" i="0" u="none" strike="noStrike" kern="1200" cap="none" spc="0" normalizeH="0" baseline="0" noProof="0" dirty="0" smtClean="0">
                <a:ln>
                  <a:noFill/>
                </a:ln>
                <a:solidFill>
                  <a:schemeClr val="tx2"/>
                </a:solidFill>
                <a:effectLst/>
                <a:uLnTx/>
                <a:uFillTx/>
                <a:latin typeface="Gabriola" pitchFamily="82" charset="0"/>
                <a:ea typeface="+mn-ea"/>
                <a:cs typeface="+mn-cs"/>
              </a:rPr>
              <a:t>.</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7200" b="1" i="0" u="none" strike="noStrike" kern="1200" cap="none" spc="0" normalizeH="0" baseline="0" noProof="0" dirty="0" smtClean="0">
                <a:ln>
                  <a:noFill/>
                </a:ln>
                <a:solidFill>
                  <a:schemeClr val="tx2"/>
                </a:solidFill>
                <a:effectLst/>
                <a:uLnTx/>
                <a:uFillTx/>
                <a:latin typeface="Gabriola" pitchFamily="82" charset="0"/>
                <a:ea typeface="+mn-ea"/>
                <a:cs typeface="+mn-cs"/>
              </a:rPr>
              <a:t>		~Ben Franklin</a:t>
            </a:r>
            <a:endParaRPr kumimoji="0" lang="en-US" sz="7200" b="1" i="0" u="none" strike="noStrike" kern="1200" cap="none" spc="0" normalizeH="0" baseline="0" noProof="0" dirty="0">
              <a:ln>
                <a:noFill/>
              </a:ln>
              <a:solidFill>
                <a:schemeClr val="tx2"/>
              </a:solidFill>
              <a:effectLst/>
              <a:uLnTx/>
              <a:uFillTx/>
              <a:latin typeface="Gabriola" pitchFamily="82" charset="0"/>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981200" y="228600"/>
            <a:ext cx="6781800" cy="3657600"/>
          </a:xfrm>
          <a:prstGeom prst="rect">
            <a:avLst/>
          </a:prstGeom>
        </p:spPr>
        <p:txBody>
          <a:bodyPr vert="horz" anchor="t">
            <a:normAutofit fontScale="92500" lnSpcReduction="20000"/>
          </a:bodyPr>
          <a:lstStyle/>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4100" b="1" dirty="0" smtClean="0">
                <a:solidFill>
                  <a:schemeClr val="tx2"/>
                </a:solidFill>
                <a:latin typeface="Gabriola" pitchFamily="82" charset="0"/>
              </a:rPr>
              <a:t>Start with Names…Day 1 </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4100" b="1" dirty="0" smtClean="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4100" b="1" dirty="0" smtClean="0">
                <a:solidFill>
                  <a:schemeClr val="tx2"/>
                </a:solidFill>
                <a:latin typeface="Gabriola" pitchFamily="82" charset="0"/>
              </a:rPr>
              <a:t>Make a name chart.  Know you’re student list and prepare before…know their names in alphabetical order.  Start with A…and invite the students to write their first letter…you finish it.  </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4400" b="1" dirty="0" smtClean="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4400" b="1" dirty="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4400" b="1" i="0" u="none" strike="noStrike" kern="1200" cap="none" spc="0" normalizeH="0" baseline="0" noProof="0" dirty="0">
              <a:ln>
                <a:noFill/>
              </a:ln>
              <a:solidFill>
                <a:schemeClr val="tx2"/>
              </a:solidFill>
              <a:effectLst/>
              <a:uLnTx/>
              <a:uFillTx/>
              <a:latin typeface="Gabriola" pitchFamily="82" charset="0"/>
              <a:ea typeface="+mn-ea"/>
              <a:cs typeface="+mn-cs"/>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3600" b="1" i="0" u="none" strike="noStrike" kern="1200" cap="none" spc="0" normalizeH="0" baseline="0" noProof="0" dirty="0">
              <a:ln>
                <a:noFill/>
              </a:ln>
              <a:solidFill>
                <a:schemeClr val="tx2"/>
              </a:solidFill>
              <a:effectLst/>
              <a:uLnTx/>
              <a:uFillTx/>
              <a:latin typeface="Gabriola" pitchFamily="82" charset="0"/>
              <a:ea typeface="+mn-ea"/>
              <a:cs typeface="+mn-cs"/>
            </a:endParaRPr>
          </a:p>
        </p:txBody>
      </p:sp>
      <p:pic>
        <p:nvPicPr>
          <p:cNvPr id="11266" name="Picture 2" descr="http://t0.gstatic.com/images?q=tbn:ANd9GcQyXS07npFVkPrykHNlMtC-AYxKiBcRA03cnh6Sc7yXvhm387JY"/>
          <p:cNvPicPr>
            <a:picLocks noChangeAspect="1" noChangeArrowheads="1"/>
          </p:cNvPicPr>
          <p:nvPr/>
        </p:nvPicPr>
        <p:blipFill>
          <a:blip r:embed="rId2" cstate="print"/>
          <a:srcRect/>
          <a:stretch>
            <a:fillRect/>
          </a:stretch>
        </p:blipFill>
        <p:spPr bwMode="auto">
          <a:xfrm>
            <a:off x="2438400" y="3809999"/>
            <a:ext cx="2057400" cy="2818211"/>
          </a:xfrm>
          <a:prstGeom prst="rect">
            <a:avLst/>
          </a:prstGeom>
          <a:noFill/>
        </p:spPr>
      </p:pic>
      <p:pic>
        <p:nvPicPr>
          <p:cNvPr id="11268" name="Picture 4" descr="http://www.newmanagement.com/questions/images/class_chart.jpg"/>
          <p:cNvPicPr>
            <a:picLocks noChangeAspect="1" noChangeArrowheads="1"/>
          </p:cNvPicPr>
          <p:nvPr/>
        </p:nvPicPr>
        <p:blipFill>
          <a:blip r:embed="rId3" cstate="print"/>
          <a:srcRect/>
          <a:stretch>
            <a:fillRect/>
          </a:stretch>
        </p:blipFill>
        <p:spPr bwMode="auto">
          <a:xfrm>
            <a:off x="5029200" y="3962400"/>
            <a:ext cx="3124200" cy="2343150"/>
          </a:xfrm>
          <a:prstGeom prst="rect">
            <a:avLst/>
          </a:prstGeom>
          <a:noFill/>
        </p:spPr>
      </p:pic>
      <p:sp>
        <p:nvSpPr>
          <p:cNvPr id="5" name="TextBox 4"/>
          <p:cNvSpPr txBox="1"/>
          <p:nvPr/>
        </p:nvSpPr>
        <p:spPr>
          <a:xfrm>
            <a:off x="228600" y="533400"/>
            <a:ext cx="1200329" cy="5486400"/>
          </a:xfrm>
          <a:prstGeom prst="rect">
            <a:avLst/>
          </a:prstGeom>
          <a:noFill/>
        </p:spPr>
        <p:txBody>
          <a:bodyPr vert="vert270" wrap="square" rtlCol="0">
            <a:spAutoFit/>
          </a:bodyPr>
          <a:lstStyle/>
          <a:p>
            <a:pPr algn="r"/>
            <a:r>
              <a:rPr lang="en-US" sz="6600" b="1" dirty="0" smtClean="0">
                <a:latin typeface="Gabriola" pitchFamily="82" charset="0"/>
              </a:rPr>
              <a:t>Writing</a:t>
            </a:r>
            <a:endParaRPr lang="en-US" sz="6600" b="1" dirty="0">
              <a:latin typeface="Gabriola" pitchFamily="82"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228600"/>
            <a:ext cx="8305800" cy="4953000"/>
          </a:xfrm>
          <a:prstGeom prst="rect">
            <a:avLst/>
          </a:prstGeom>
        </p:spPr>
        <p:txBody>
          <a:bodyPr vert="horz" anchor="t">
            <a:normAutofit/>
          </a:bodyPr>
          <a:lstStyle/>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4100" b="1" dirty="0" smtClean="0">
                <a:solidFill>
                  <a:schemeClr val="tx2"/>
                </a:solidFill>
                <a:latin typeface="Gabriola" pitchFamily="82" charset="0"/>
              </a:rPr>
              <a:t>Writing ~ Continue with names.  </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2200" b="1" dirty="0" smtClean="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2800" b="1" dirty="0" smtClean="0">
                <a:solidFill>
                  <a:schemeClr val="tx2"/>
                </a:solidFill>
                <a:latin typeface="Gabriola" pitchFamily="82" charset="0"/>
              </a:rPr>
              <a:t>Give models for writing and let them write their names in fun, funky ways.</a:t>
            </a:r>
            <a:endParaRPr lang="en-US" sz="2800" b="1" dirty="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2000" b="1" dirty="0" smtClean="0">
              <a:solidFill>
                <a:schemeClr val="tx2"/>
              </a:solidFill>
              <a:latin typeface="Gabriola" pitchFamily="82" charset="0"/>
            </a:endParaRPr>
          </a:p>
          <a:p>
            <a:pPr lvl="0">
              <a:spcBef>
                <a:spcPts val="600"/>
              </a:spcBef>
              <a:buClr>
                <a:schemeClr val="accent1"/>
              </a:buClr>
              <a:buSzPct val="70000"/>
              <a:defRPr/>
            </a:pPr>
            <a:r>
              <a:rPr lang="en-US" sz="2800" b="1" dirty="0" smtClean="0">
                <a:solidFill>
                  <a:schemeClr val="tx2"/>
                </a:solidFill>
                <a:latin typeface="Gabriola" pitchFamily="82" charset="0"/>
              </a:rPr>
              <a:t>Write with dry erase boards, markers, pencils, colored pencils, highlighters. Do not let them write with crayons.  Crayons are for decorating…not writing, not drawing.  Your illustrations will be better if they learn from the beginning to draw details with their pencils and decorate with their crayons.</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4400" b="1" i="0" u="none" strike="noStrike" kern="1200" cap="none" spc="0" normalizeH="0" baseline="0" noProof="0" dirty="0">
              <a:ln>
                <a:noFill/>
              </a:ln>
              <a:solidFill>
                <a:schemeClr val="tx2"/>
              </a:solidFill>
              <a:effectLst/>
              <a:uLnTx/>
              <a:uFillTx/>
              <a:latin typeface="Gabriola" pitchFamily="82" charset="0"/>
              <a:ea typeface="+mn-ea"/>
              <a:cs typeface="+mn-cs"/>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3600" b="1" i="0" u="none" strike="noStrike" kern="1200" cap="none" spc="0" normalizeH="0" baseline="0" noProof="0" dirty="0">
              <a:ln>
                <a:noFill/>
              </a:ln>
              <a:solidFill>
                <a:schemeClr val="tx2"/>
              </a:solidFill>
              <a:effectLst/>
              <a:uLnTx/>
              <a:uFillTx/>
              <a:latin typeface="Gabriola" pitchFamily="82" charset="0"/>
              <a:ea typeface="+mn-ea"/>
              <a:cs typeface="+mn-cs"/>
            </a:endParaRPr>
          </a:p>
        </p:txBody>
      </p:sp>
      <p:pic>
        <p:nvPicPr>
          <p:cNvPr id="39937" name="Picture 1"/>
          <p:cNvPicPr>
            <a:picLocks noChangeAspect="1" noChangeArrowheads="1"/>
          </p:cNvPicPr>
          <p:nvPr/>
        </p:nvPicPr>
        <p:blipFill>
          <a:blip r:embed="rId2" cstate="print"/>
          <a:srcRect/>
          <a:stretch>
            <a:fillRect/>
          </a:stretch>
        </p:blipFill>
        <p:spPr bwMode="auto">
          <a:xfrm>
            <a:off x="1080694" y="4267200"/>
            <a:ext cx="6691706" cy="236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52400"/>
          <a:ext cx="7499350" cy="6586632"/>
        </p:xfrm>
        <a:graphic>
          <a:graphicData uri="http://schemas.openxmlformats.org/drawingml/2006/table">
            <a:tbl>
              <a:tblPr firstRow="1" bandRow="1">
                <a:tableStyleId>{5C22544A-7EE6-4342-B048-85BDC9FD1C3A}</a:tableStyleId>
              </a:tblPr>
              <a:tblGrid>
                <a:gridCol w="1499870"/>
                <a:gridCol w="1499870"/>
                <a:gridCol w="1499870"/>
                <a:gridCol w="1499870"/>
                <a:gridCol w="1499870"/>
              </a:tblGrid>
              <a:tr h="1066800">
                <a:tc>
                  <a:txBody>
                    <a:bodyPr/>
                    <a:lstStyle/>
                    <a:p>
                      <a:endParaRPr lang="en-US" dirty="0"/>
                    </a:p>
                  </a:txBody>
                  <a:tcPr/>
                </a:tc>
                <a:tc>
                  <a:txBody>
                    <a:bodyPr/>
                    <a:lstStyle/>
                    <a:p>
                      <a:pPr algn="ctr"/>
                      <a:r>
                        <a:rPr lang="en-US" sz="1100" dirty="0" smtClean="0">
                          <a:solidFill>
                            <a:schemeClr val="bg1"/>
                          </a:solidFill>
                          <a:latin typeface="AbcPrint" pitchFamily="2" charset="0"/>
                        </a:rPr>
                        <a:t>Write it with a pencil.</a:t>
                      </a:r>
                      <a:endParaRPr lang="en-US" sz="1100" dirty="0">
                        <a:solidFill>
                          <a:schemeClr val="bg1"/>
                        </a:solidFill>
                        <a:latin typeface="AbcPrint" pitchFamily="2" charset="0"/>
                      </a:endParaRPr>
                    </a:p>
                  </a:txBody>
                  <a:tcPr/>
                </a:tc>
                <a:tc>
                  <a:txBody>
                    <a:bodyPr/>
                    <a:lstStyle/>
                    <a:p>
                      <a:pPr algn="ctr"/>
                      <a:r>
                        <a:rPr lang="en-US" sz="1100" dirty="0" smtClean="0">
                          <a:solidFill>
                            <a:schemeClr val="bg1"/>
                          </a:solidFill>
                          <a:latin typeface="AbcPrint" pitchFamily="2" charset="0"/>
                        </a:rPr>
                        <a:t>Write it with a  marker.</a:t>
                      </a:r>
                      <a:endParaRPr lang="en-US" sz="1100" dirty="0">
                        <a:solidFill>
                          <a:schemeClr val="bg1"/>
                        </a:solidFill>
                        <a:latin typeface="AbcPrint" pitchFamily="2" charset="0"/>
                      </a:endParaRPr>
                    </a:p>
                  </a:txBody>
                  <a:tcPr/>
                </a:tc>
                <a:tc>
                  <a:txBody>
                    <a:bodyPr/>
                    <a:lstStyle/>
                    <a:p>
                      <a:pPr algn="ctr"/>
                      <a:r>
                        <a:rPr lang="en-US" sz="1100" dirty="0" smtClean="0">
                          <a:solidFill>
                            <a:schemeClr val="bg1"/>
                          </a:solidFill>
                          <a:latin typeface="AbcPrint" pitchFamily="2" charset="0"/>
                        </a:rPr>
                        <a:t>Write it with a colored pencil.</a:t>
                      </a:r>
                      <a:endParaRPr lang="en-US" sz="1100" dirty="0">
                        <a:solidFill>
                          <a:schemeClr val="bg1"/>
                        </a:solidFill>
                        <a:latin typeface="AbcPrint" pitchFamily="2" charset="0"/>
                      </a:endParaRPr>
                    </a:p>
                  </a:txBody>
                  <a:tcPr/>
                </a:tc>
                <a:tc>
                  <a:txBody>
                    <a:bodyPr/>
                    <a:lstStyle/>
                    <a:p>
                      <a:pPr algn="ctr"/>
                      <a:r>
                        <a:rPr lang="en-US" sz="1100" dirty="0" smtClean="0">
                          <a:solidFill>
                            <a:schemeClr val="bg1"/>
                          </a:solidFill>
                          <a:latin typeface="AbcPrint" pitchFamily="2" charset="0"/>
                        </a:rPr>
                        <a:t>Write it with a highlighter.</a:t>
                      </a:r>
                      <a:endParaRPr lang="en-US" sz="1100" dirty="0">
                        <a:solidFill>
                          <a:schemeClr val="bg1"/>
                        </a:solidFill>
                        <a:latin typeface="AbcPrint" pitchFamily="2" charset="0"/>
                      </a:endParaRPr>
                    </a:p>
                  </a:txBody>
                  <a:tcPr/>
                </a:tc>
              </a:tr>
              <a:tr h="689979">
                <a:tc>
                  <a:txBody>
                    <a:bodyPr/>
                    <a:lstStyle/>
                    <a:p>
                      <a:pPr algn="ctr"/>
                      <a:r>
                        <a:rPr lang="en-US" sz="3200" dirty="0" smtClean="0">
                          <a:latin typeface="AbcPrint" pitchFamily="2" charset="0"/>
                        </a:rPr>
                        <a:t>Austin</a:t>
                      </a:r>
                      <a:endParaRPr lang="en-US" sz="3200"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89979">
                <a:tc>
                  <a:txBody>
                    <a:bodyPr/>
                    <a:lstStyle/>
                    <a:p>
                      <a:pPr algn="ctr"/>
                      <a:r>
                        <a:rPr lang="en-US" sz="3200" dirty="0" smtClean="0">
                          <a:latin typeface="AbcPrint" pitchFamily="2" charset="0"/>
                        </a:rPr>
                        <a:t>Austin</a:t>
                      </a:r>
                      <a:endParaRPr lang="en-US" sz="3200" dirty="0">
                        <a:latin typeface="AbcPrint" pitchFamily="2" charset="0"/>
                      </a:endParaRPr>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r>
              <a:tr h="689979">
                <a:tc>
                  <a:txBody>
                    <a:bodyPr/>
                    <a:lstStyle/>
                    <a:p>
                      <a:pPr algn="ctr"/>
                      <a:r>
                        <a:rPr lang="en-US" sz="3200" dirty="0" smtClean="0">
                          <a:latin typeface="AbcPrint" pitchFamily="2" charset="0"/>
                        </a:rPr>
                        <a:t>Austin</a:t>
                      </a:r>
                      <a:endParaRPr lang="en-US" sz="3200"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89979">
                <a:tc>
                  <a:txBody>
                    <a:bodyPr/>
                    <a:lstStyle/>
                    <a:p>
                      <a:pPr algn="ctr"/>
                      <a:r>
                        <a:rPr lang="en-US" sz="3200" dirty="0" smtClean="0">
                          <a:latin typeface="AbcPrint" pitchFamily="2" charset="0"/>
                        </a:rPr>
                        <a:t>Austin</a:t>
                      </a:r>
                      <a:endParaRPr lang="en-US" sz="3200"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89979">
                <a:tc>
                  <a:txBody>
                    <a:bodyPr/>
                    <a:lstStyle/>
                    <a:p>
                      <a:pPr algn="ctr"/>
                      <a:r>
                        <a:rPr lang="en-US" sz="3200" dirty="0" smtClean="0">
                          <a:latin typeface="AbcPrint" pitchFamily="2" charset="0"/>
                        </a:rPr>
                        <a:t>Austin</a:t>
                      </a:r>
                      <a:endParaRPr lang="en-US" sz="3200"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689979">
                <a:tc>
                  <a:txBody>
                    <a:bodyPr/>
                    <a:lstStyle/>
                    <a:p>
                      <a:pPr algn="ctr"/>
                      <a:r>
                        <a:rPr lang="en-US" sz="3200" dirty="0" smtClean="0">
                          <a:latin typeface="AbcPrint" pitchFamily="2" charset="0"/>
                        </a:rPr>
                        <a:t>Austin</a:t>
                      </a:r>
                      <a:endParaRPr lang="en-US" sz="3200"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89979">
                <a:tc>
                  <a:txBody>
                    <a:bodyPr/>
                    <a:lstStyle/>
                    <a:p>
                      <a:pPr algn="ctr"/>
                      <a:r>
                        <a:rPr lang="en-US" sz="3200" dirty="0" smtClean="0">
                          <a:latin typeface="AbcPrint" pitchFamily="2" charset="0"/>
                        </a:rPr>
                        <a:t>Austin</a:t>
                      </a:r>
                      <a:endParaRPr lang="en-US" sz="3200"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89979">
                <a:tc>
                  <a:txBody>
                    <a:bodyPr/>
                    <a:lstStyle/>
                    <a:p>
                      <a:pPr algn="ctr"/>
                      <a:r>
                        <a:rPr lang="en-US" sz="3200" dirty="0" smtClean="0">
                          <a:latin typeface="AbcPrint" pitchFamily="2" charset="0"/>
                        </a:rPr>
                        <a:t>Austin</a:t>
                      </a:r>
                      <a:endParaRPr lang="en-US" sz="3200"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pic>
        <p:nvPicPr>
          <p:cNvPr id="7" name="rg_hi" descr="https://encrypted-tbn0.gstatic.com/images?q=tbn:ANd9GcQuDoa-reeaCRuIxU490neVU9EWTXBdogJNzrwtX6LuGlIxUv6RUg"/>
          <p:cNvPicPr/>
          <p:nvPr/>
        </p:nvPicPr>
        <p:blipFill>
          <a:blip r:embed="rId2" cstate="print"/>
          <a:srcRect l="35820" r="35812"/>
          <a:stretch>
            <a:fillRect/>
          </a:stretch>
        </p:blipFill>
        <p:spPr bwMode="auto">
          <a:xfrm rot="16200000">
            <a:off x="4041622" y="225578"/>
            <a:ext cx="390722" cy="1158766"/>
          </a:xfrm>
          <a:prstGeom prst="rect">
            <a:avLst/>
          </a:prstGeom>
          <a:noFill/>
          <a:ln w="9525">
            <a:noFill/>
            <a:miter lim="800000"/>
            <a:headEnd/>
            <a:tailEnd/>
          </a:ln>
        </p:spPr>
      </p:pic>
      <p:pic>
        <p:nvPicPr>
          <p:cNvPr id="8" name="rg_hi" descr="https://encrypted-tbn2.gstatic.com/images?q=tbn:ANd9GcSy0MtFkMCZh_eoIPXQIyTVkZlRWk_R8KLiZsOzxT0uqtTyNEEi8Q"/>
          <p:cNvPicPr/>
          <p:nvPr/>
        </p:nvPicPr>
        <p:blipFill>
          <a:blip r:embed="rId3" cstate="print"/>
          <a:srcRect/>
          <a:stretch>
            <a:fillRect/>
          </a:stretch>
        </p:blipFill>
        <p:spPr bwMode="auto">
          <a:xfrm>
            <a:off x="5181600" y="609600"/>
            <a:ext cx="914400" cy="533400"/>
          </a:xfrm>
          <a:prstGeom prst="rect">
            <a:avLst/>
          </a:prstGeom>
          <a:noFill/>
          <a:ln w="9525">
            <a:noFill/>
            <a:miter lim="800000"/>
            <a:headEnd/>
            <a:tailEnd/>
          </a:ln>
        </p:spPr>
      </p:pic>
      <p:pic>
        <p:nvPicPr>
          <p:cNvPr id="9" name="rg_hi" descr="https://encrypted-tbn1.gstatic.com/images?q=tbn:ANd9GcSsi3U7wykiF9jTy2jqeEibbv5LKbvxuDWP5GKOJ7oj_kxDmBhX"/>
          <p:cNvPicPr/>
          <p:nvPr/>
        </p:nvPicPr>
        <p:blipFill>
          <a:blip r:embed="rId4" cstate="print"/>
          <a:srcRect l="26725" t="8333" r="28052" b="6245"/>
          <a:stretch>
            <a:fillRect/>
          </a:stretch>
        </p:blipFill>
        <p:spPr bwMode="auto">
          <a:xfrm rot="5400000">
            <a:off x="6989817" y="401583"/>
            <a:ext cx="482600" cy="898635"/>
          </a:xfrm>
          <a:prstGeom prst="rect">
            <a:avLst/>
          </a:prstGeom>
          <a:noFill/>
          <a:ln w="9525">
            <a:noFill/>
            <a:miter lim="800000"/>
            <a:headEnd/>
            <a:tailEnd/>
          </a:ln>
        </p:spPr>
      </p:pic>
      <p:pic>
        <p:nvPicPr>
          <p:cNvPr id="10" name="Picture 9" descr="http://www.negotiationlawblog.com/uploads/image/pencil(1).jpg"/>
          <p:cNvPicPr/>
          <p:nvPr/>
        </p:nvPicPr>
        <p:blipFill>
          <a:blip r:embed="rId5" cstate="print"/>
          <a:srcRect/>
          <a:stretch>
            <a:fillRect/>
          </a:stretch>
        </p:blipFill>
        <p:spPr bwMode="auto">
          <a:xfrm flipH="1">
            <a:off x="2133600" y="457200"/>
            <a:ext cx="948677" cy="6516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524003"/>
          <a:ext cx="7391400" cy="5090153"/>
        </p:xfrm>
        <a:graphic>
          <a:graphicData uri="http://schemas.openxmlformats.org/drawingml/2006/table">
            <a:tbl>
              <a:tblPr firstRow="1" bandRow="1">
                <a:tableStyleId>{5C22544A-7EE6-4342-B048-85BDC9FD1C3A}</a:tableStyleId>
              </a:tblPr>
              <a:tblGrid>
                <a:gridCol w="1478280"/>
                <a:gridCol w="1478280"/>
                <a:gridCol w="1478280"/>
                <a:gridCol w="1478280"/>
                <a:gridCol w="1478280"/>
              </a:tblGrid>
              <a:tr h="899969">
                <a:tc>
                  <a:txBody>
                    <a:bodyPr/>
                    <a:lstStyle/>
                    <a:p>
                      <a:endParaRPr lang="en-US" dirty="0"/>
                    </a:p>
                  </a:txBody>
                  <a:tcPr/>
                </a:tc>
                <a:tc>
                  <a:txBody>
                    <a:bodyPr/>
                    <a:lstStyle/>
                    <a:p>
                      <a:pPr algn="ctr"/>
                      <a:r>
                        <a:rPr lang="en-US" sz="1100" dirty="0" smtClean="0">
                          <a:solidFill>
                            <a:schemeClr val="bg1"/>
                          </a:solidFill>
                          <a:latin typeface="AbcPrint" pitchFamily="2" charset="0"/>
                        </a:rPr>
                        <a:t>Write it with a pencil.</a:t>
                      </a:r>
                      <a:endParaRPr lang="en-US" sz="1100" dirty="0">
                        <a:solidFill>
                          <a:schemeClr val="bg1"/>
                        </a:solidFill>
                        <a:latin typeface="AbcPrint" pitchFamily="2" charset="0"/>
                      </a:endParaRPr>
                    </a:p>
                  </a:txBody>
                  <a:tcPr/>
                </a:tc>
                <a:tc>
                  <a:txBody>
                    <a:bodyPr/>
                    <a:lstStyle/>
                    <a:p>
                      <a:pPr algn="ctr"/>
                      <a:r>
                        <a:rPr lang="en-US" sz="1100" dirty="0" smtClean="0">
                          <a:solidFill>
                            <a:schemeClr val="bg1"/>
                          </a:solidFill>
                          <a:latin typeface="AbcPrint" pitchFamily="2" charset="0"/>
                        </a:rPr>
                        <a:t>Write it with a  marker.</a:t>
                      </a:r>
                      <a:endParaRPr lang="en-US" sz="1100" dirty="0">
                        <a:solidFill>
                          <a:schemeClr val="bg1"/>
                        </a:solidFill>
                        <a:latin typeface="AbcPrint" pitchFamily="2" charset="0"/>
                      </a:endParaRPr>
                    </a:p>
                  </a:txBody>
                  <a:tcPr/>
                </a:tc>
                <a:tc>
                  <a:txBody>
                    <a:bodyPr/>
                    <a:lstStyle/>
                    <a:p>
                      <a:pPr algn="ctr"/>
                      <a:r>
                        <a:rPr lang="en-US" sz="1100" dirty="0" smtClean="0">
                          <a:solidFill>
                            <a:schemeClr val="bg1"/>
                          </a:solidFill>
                          <a:latin typeface="AbcPrint" pitchFamily="2" charset="0"/>
                        </a:rPr>
                        <a:t>Write it with a colored pencil.</a:t>
                      </a:r>
                      <a:endParaRPr lang="en-US" sz="1100" dirty="0">
                        <a:solidFill>
                          <a:schemeClr val="bg1"/>
                        </a:solidFill>
                        <a:latin typeface="AbcPrint" pitchFamily="2" charset="0"/>
                      </a:endParaRPr>
                    </a:p>
                  </a:txBody>
                  <a:tcPr/>
                </a:tc>
                <a:tc>
                  <a:txBody>
                    <a:bodyPr/>
                    <a:lstStyle/>
                    <a:p>
                      <a:pPr algn="ctr"/>
                      <a:r>
                        <a:rPr lang="en-US" sz="1100" dirty="0" smtClean="0">
                          <a:solidFill>
                            <a:schemeClr val="bg1"/>
                          </a:solidFill>
                          <a:latin typeface="AbcPrint" pitchFamily="2" charset="0"/>
                        </a:rPr>
                        <a:t>Write it with a highlighter.</a:t>
                      </a:r>
                      <a:endParaRPr lang="en-US" sz="1100" dirty="0">
                        <a:solidFill>
                          <a:schemeClr val="bg1"/>
                        </a:solidFill>
                        <a:latin typeface="AbcPrint" pitchFamily="2" charset="0"/>
                      </a:endParaRPr>
                    </a:p>
                  </a:txBody>
                  <a:tcPr/>
                </a:tc>
              </a:tr>
              <a:tr h="523773">
                <a:tc>
                  <a:txBody>
                    <a:bodyPr/>
                    <a:lstStyle/>
                    <a:p>
                      <a:pPr algn="ctr"/>
                      <a:r>
                        <a:rPr lang="en-US" sz="2400" b="1" dirty="0" smtClean="0">
                          <a:latin typeface="AbcPrint" pitchFamily="2" charset="0"/>
                        </a:rPr>
                        <a:t>at</a:t>
                      </a:r>
                      <a:endParaRPr lang="en-US" sz="2400" b="1" dirty="0">
                        <a:latin typeface="AbcPrint" pitchFamily="2" charset="0"/>
                      </a:endParaRP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523773">
                <a:tc>
                  <a:txBody>
                    <a:bodyPr/>
                    <a:lstStyle/>
                    <a:p>
                      <a:pPr algn="ctr"/>
                      <a:r>
                        <a:rPr lang="en-US" sz="2400" b="1" dirty="0" smtClean="0">
                          <a:latin typeface="AbcPrint" pitchFamily="2" charset="0"/>
                        </a:rPr>
                        <a:t>see</a:t>
                      </a:r>
                      <a:endParaRPr lang="en-US" sz="2400" b="1" dirty="0">
                        <a:latin typeface="AbcPrint" pitchFamily="2" charset="0"/>
                      </a:endParaRPr>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r>
              <a:tr h="523773">
                <a:tc>
                  <a:txBody>
                    <a:bodyPr/>
                    <a:lstStyle/>
                    <a:p>
                      <a:pPr algn="ctr"/>
                      <a:r>
                        <a:rPr lang="en-US" sz="2400" b="1" dirty="0" smtClean="0">
                          <a:latin typeface="AbcPrint" pitchFamily="2" charset="0"/>
                        </a:rPr>
                        <a:t>we</a:t>
                      </a:r>
                      <a:endParaRPr lang="en-US" sz="2400" b="1" dirty="0">
                        <a:latin typeface="AbcPrint" pitchFamily="2" charset="0"/>
                      </a:endParaRP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523773">
                <a:tc>
                  <a:txBody>
                    <a:bodyPr/>
                    <a:lstStyle/>
                    <a:p>
                      <a:pPr algn="ctr"/>
                      <a:r>
                        <a:rPr lang="en-US" sz="2400" b="1" dirty="0" smtClean="0">
                          <a:latin typeface="AbcPrint" pitchFamily="2" charset="0"/>
                        </a:rPr>
                        <a:t>can</a:t>
                      </a:r>
                      <a:endParaRPr lang="en-US" sz="2400" b="1"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23773">
                <a:tc>
                  <a:txBody>
                    <a:bodyPr/>
                    <a:lstStyle/>
                    <a:p>
                      <a:pPr algn="ctr"/>
                      <a:r>
                        <a:rPr lang="en-US" sz="2400" b="1" dirty="0" smtClean="0">
                          <a:latin typeface="AbcPrint" pitchFamily="2" charset="0"/>
                        </a:rPr>
                        <a:t>to</a:t>
                      </a:r>
                      <a:endParaRPr lang="en-US" sz="2400" b="1"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23773">
                <a:tc>
                  <a:txBody>
                    <a:bodyPr/>
                    <a:lstStyle/>
                    <a:p>
                      <a:pPr algn="ctr"/>
                      <a:r>
                        <a:rPr lang="en-US" sz="2400" b="1" dirty="0" smtClean="0">
                          <a:latin typeface="AbcPrint" pitchFamily="2" charset="0"/>
                        </a:rPr>
                        <a:t>the</a:t>
                      </a:r>
                      <a:endParaRPr lang="en-US" sz="2400" b="1"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23773">
                <a:tc>
                  <a:txBody>
                    <a:bodyPr/>
                    <a:lstStyle/>
                    <a:p>
                      <a:pPr algn="ctr"/>
                      <a:r>
                        <a:rPr lang="en-US" sz="2400" b="1" dirty="0" smtClean="0">
                          <a:latin typeface="AbcPrint" pitchFamily="2" charset="0"/>
                        </a:rPr>
                        <a:t>look</a:t>
                      </a:r>
                      <a:endParaRPr lang="en-US" sz="2400" b="1" dirty="0">
                        <a:latin typeface="AbcPrint" pitchFamily="2"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23773">
                <a:tc>
                  <a:txBody>
                    <a:bodyPr/>
                    <a:lstStyle/>
                    <a:p>
                      <a:pPr algn="ctr"/>
                      <a:r>
                        <a:rPr lang="en-US" sz="2400" b="1" dirty="0" smtClean="0">
                          <a:latin typeface="AbcPrint" pitchFamily="2" charset="0"/>
                        </a:rPr>
                        <a:t>me</a:t>
                      </a:r>
                      <a:endParaRPr lang="en-US" sz="2400" b="1" dirty="0">
                        <a:latin typeface="AbcPrint" pitchFamily="2" charset="0"/>
                      </a:endParaRP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pic>
        <p:nvPicPr>
          <p:cNvPr id="7" name="rg_hi" descr="https://encrypted-tbn0.gstatic.com/images?q=tbn:ANd9GcQuDoa-reeaCRuIxU490neVU9EWTXBdogJNzrwtX6LuGlIxUv6RUg"/>
          <p:cNvPicPr/>
          <p:nvPr/>
        </p:nvPicPr>
        <p:blipFill>
          <a:blip r:embed="rId2" cstate="print"/>
          <a:srcRect l="35820" r="35812"/>
          <a:stretch>
            <a:fillRect/>
          </a:stretch>
        </p:blipFill>
        <p:spPr bwMode="auto">
          <a:xfrm rot="16200000">
            <a:off x="4038600" y="1752600"/>
            <a:ext cx="304800" cy="914400"/>
          </a:xfrm>
          <a:prstGeom prst="rect">
            <a:avLst/>
          </a:prstGeom>
          <a:noFill/>
          <a:ln w="9525">
            <a:noFill/>
            <a:miter lim="800000"/>
            <a:headEnd/>
            <a:tailEnd/>
          </a:ln>
        </p:spPr>
      </p:pic>
      <p:pic>
        <p:nvPicPr>
          <p:cNvPr id="8" name="rg_hi" descr="https://encrypted-tbn2.gstatic.com/images?q=tbn:ANd9GcSy0MtFkMCZh_eoIPXQIyTVkZlRWk_R8KLiZsOzxT0uqtTyNEEi8Q"/>
          <p:cNvPicPr/>
          <p:nvPr/>
        </p:nvPicPr>
        <p:blipFill>
          <a:blip r:embed="rId3" cstate="print"/>
          <a:srcRect/>
          <a:stretch>
            <a:fillRect/>
          </a:stretch>
        </p:blipFill>
        <p:spPr bwMode="auto">
          <a:xfrm>
            <a:off x="5257800" y="1981200"/>
            <a:ext cx="838200" cy="381000"/>
          </a:xfrm>
          <a:prstGeom prst="rect">
            <a:avLst/>
          </a:prstGeom>
          <a:noFill/>
          <a:ln w="9525">
            <a:noFill/>
            <a:miter lim="800000"/>
            <a:headEnd/>
            <a:tailEnd/>
          </a:ln>
        </p:spPr>
      </p:pic>
      <p:pic>
        <p:nvPicPr>
          <p:cNvPr id="9" name="rg_hi" descr="https://encrypted-tbn1.gstatic.com/images?q=tbn:ANd9GcSsi3U7wykiF9jTy2jqeEibbv5LKbvxuDWP5GKOJ7oj_kxDmBhX"/>
          <p:cNvPicPr/>
          <p:nvPr/>
        </p:nvPicPr>
        <p:blipFill>
          <a:blip r:embed="rId4" cstate="print"/>
          <a:srcRect l="26725" t="8333" r="28052" b="6245"/>
          <a:stretch>
            <a:fillRect/>
          </a:stretch>
        </p:blipFill>
        <p:spPr bwMode="auto">
          <a:xfrm rot="5400000">
            <a:off x="6819899" y="1790699"/>
            <a:ext cx="381001" cy="762000"/>
          </a:xfrm>
          <a:prstGeom prst="rect">
            <a:avLst/>
          </a:prstGeom>
          <a:noFill/>
          <a:ln w="9525">
            <a:noFill/>
            <a:miter lim="800000"/>
            <a:headEnd/>
            <a:tailEnd/>
          </a:ln>
        </p:spPr>
      </p:pic>
      <p:pic>
        <p:nvPicPr>
          <p:cNvPr id="10" name="Picture 9" descr="http://www.negotiationlawblog.com/uploads/image/pencil(1).jpg"/>
          <p:cNvPicPr/>
          <p:nvPr/>
        </p:nvPicPr>
        <p:blipFill>
          <a:blip r:embed="rId5" cstate="print"/>
          <a:srcRect/>
          <a:stretch>
            <a:fillRect/>
          </a:stretch>
        </p:blipFill>
        <p:spPr bwMode="auto">
          <a:xfrm flipH="1">
            <a:off x="2286000" y="1905000"/>
            <a:ext cx="685800" cy="457200"/>
          </a:xfrm>
          <a:prstGeom prst="rect">
            <a:avLst/>
          </a:prstGeom>
          <a:noFill/>
          <a:ln w="9525">
            <a:noFill/>
            <a:miter lim="800000"/>
            <a:headEnd/>
            <a:tailEnd/>
          </a:ln>
        </p:spPr>
      </p:pic>
      <p:sp>
        <p:nvSpPr>
          <p:cNvPr id="11" name="Rectangle 10"/>
          <p:cNvSpPr/>
          <p:nvPr/>
        </p:nvSpPr>
        <p:spPr>
          <a:xfrm>
            <a:off x="457200" y="152400"/>
            <a:ext cx="7239000" cy="1154162"/>
          </a:xfrm>
          <a:prstGeom prst="rect">
            <a:avLst/>
          </a:prstGeom>
        </p:spPr>
        <p:txBody>
          <a:bodyPr wrap="square">
            <a:spAutoFit/>
          </a:bodyPr>
          <a:lstStyle/>
          <a:p>
            <a:pPr lvl="0">
              <a:spcBef>
                <a:spcPts val="600"/>
              </a:spcBef>
              <a:buClr>
                <a:schemeClr val="accent1"/>
              </a:buClr>
              <a:buSzPct val="70000"/>
              <a:defRPr/>
            </a:pPr>
            <a:r>
              <a:rPr lang="en-US" sz="3200" b="1" dirty="0">
                <a:solidFill>
                  <a:schemeClr val="tx2"/>
                </a:solidFill>
                <a:latin typeface="Gabriola" pitchFamily="82" charset="0"/>
              </a:rPr>
              <a:t>Writing ~</a:t>
            </a:r>
          </a:p>
          <a:p>
            <a:pPr lvl="0">
              <a:spcBef>
                <a:spcPts val="600"/>
              </a:spcBef>
              <a:buClr>
                <a:schemeClr val="accent1"/>
              </a:buClr>
              <a:buSzPct val="70000"/>
              <a:defRPr/>
            </a:pPr>
            <a:r>
              <a:rPr lang="en-US" sz="3200" b="1" dirty="0">
                <a:solidFill>
                  <a:schemeClr val="tx2"/>
                </a:solidFill>
                <a:latin typeface="Gabriola" pitchFamily="82" charset="0"/>
              </a:rPr>
              <a:t>Continue process...change product!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2438400" y="228600"/>
            <a:ext cx="6096000" cy="6327775"/>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4000" dirty="0" smtClean="0">
                <a:latin typeface="Gabriola" pitchFamily="82" charset="0"/>
              </a:rPr>
              <a:t>6</a:t>
            </a:r>
            <a:r>
              <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rPr>
              <a:t> Samples ~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4000" dirty="0" smtClean="0">
              <a:latin typeface="Gabriola" pitchFamily="82" charset="0"/>
            </a:endParaRPr>
          </a:p>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4000" b="0" i="0" u="none" strike="noStrike" kern="1200" cap="none" spc="0" normalizeH="0" baseline="0" noProof="0" dirty="0" smtClean="0">
                <a:ln>
                  <a:noFill/>
                </a:ln>
                <a:solidFill>
                  <a:schemeClr val="tx1"/>
                </a:solidFill>
                <a:effectLst/>
                <a:uLnTx/>
                <a:uFillTx/>
                <a:latin typeface="Gabriola" pitchFamily="82" charset="0"/>
                <a:ea typeface="+mn-ea"/>
                <a:cs typeface="+mn-cs"/>
              </a:rPr>
              <a:t>Decide</a:t>
            </a:r>
            <a:r>
              <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rPr>
              <a:t> which of the following samples are from kindergarten and which are from 1</a:t>
            </a:r>
            <a:r>
              <a:rPr kumimoji="0" lang="en-US" sz="4000" b="0" i="0" u="none" strike="noStrike" kern="1200" cap="none" spc="0" normalizeH="0" baseline="30000" noProof="0" dirty="0" smtClean="0">
                <a:ln>
                  <a:noFill/>
                </a:ln>
                <a:solidFill>
                  <a:schemeClr val="tx1"/>
                </a:solidFill>
                <a:effectLst/>
                <a:uLnTx/>
                <a:uFillTx/>
                <a:latin typeface="Gabriola" pitchFamily="82" charset="0"/>
                <a:ea typeface="+mn-ea"/>
                <a:cs typeface="+mn-cs"/>
              </a:rPr>
              <a:t>st</a:t>
            </a:r>
            <a:r>
              <a:rPr kumimoji="0" lang="en-US" sz="4000" b="0" i="0" u="none" strike="noStrike" kern="1200" cap="none" spc="0" normalizeH="0" noProof="0" dirty="0" smtClean="0">
                <a:ln>
                  <a:noFill/>
                </a:ln>
                <a:solidFill>
                  <a:schemeClr val="tx1"/>
                </a:solidFill>
                <a:effectLst/>
                <a:uLnTx/>
                <a:uFillTx/>
                <a:latin typeface="Gabriola" pitchFamily="82" charset="0"/>
                <a:ea typeface="+mn-ea"/>
                <a:cs typeface="+mn-cs"/>
              </a:rPr>
              <a:t> grade.</a:t>
            </a:r>
            <a:endParaRPr kumimoji="0" lang="en-US" sz="3100" b="0" i="0" u="none" strike="noStrike" kern="1200" cap="none" spc="0" normalizeH="0" baseline="0" noProof="0" dirty="0" smtClean="0">
              <a:ln>
                <a:noFill/>
              </a:ln>
              <a:solidFill>
                <a:schemeClr val="tx1"/>
              </a:solidFill>
              <a:effectLst/>
              <a:uLnTx/>
              <a:uFillTx/>
              <a:latin typeface="Gabriola" pitchFamily="82" charset="0"/>
              <a:ea typeface="+mn-ea"/>
              <a:cs typeface="+mn-cs"/>
            </a:endParaRPr>
          </a:p>
          <a:p>
            <a:pPr marL="640080" marR="0" lvl="1" indent="-274320" algn="l" defTabSz="914400" rtl="0" eaLnBrk="1" fontAlgn="auto" latinLnBrk="0" hangingPunct="1">
              <a:lnSpc>
                <a:spcPct val="100000"/>
              </a:lnSpc>
              <a:spcBef>
                <a:spcPct val="20000"/>
              </a:spcBef>
              <a:spcAft>
                <a:spcPts val="0"/>
              </a:spcAft>
              <a:buClr>
                <a:srgbClr val="DD03B3"/>
              </a:buClr>
              <a:buSzPct val="80000"/>
              <a:buFont typeface="Wingdings 2"/>
              <a:buNone/>
              <a:tabLst/>
              <a:defRPr/>
            </a:pPr>
            <a:endParaRPr kumimoji="0" lang="en-US" sz="3100" b="0" i="0" u="none" strike="noStrike" kern="1200" cap="none" spc="0" normalizeH="0" baseline="0" noProof="0" dirty="0" smtClean="0">
              <a:ln>
                <a:noFill/>
              </a:ln>
              <a:solidFill>
                <a:schemeClr val="tx1"/>
              </a:solidFill>
              <a:effectLst/>
              <a:uLnTx/>
              <a:uFillTx/>
              <a:latin typeface="Gabriola" pitchFamily="82" charset="0"/>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4000" b="0" i="0" u="none" strike="noStrike" kern="1200" cap="none" spc="0" normalizeH="0" baseline="0" noProof="0" dirty="0">
              <a:ln>
                <a:noFill/>
              </a:ln>
              <a:solidFill>
                <a:schemeClr val="tx1"/>
              </a:solidFill>
              <a:effectLst/>
              <a:uLnTx/>
              <a:uFillTx/>
              <a:latin typeface="Gabriola" pitchFamily="82" charset="0"/>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0231.jpg"/>
          <p:cNvPicPr>
            <a:picLocks noChangeAspect="1"/>
          </p:cNvPicPr>
          <p:nvPr/>
        </p:nvPicPr>
        <p:blipFill>
          <a:blip r:embed="rId3" cstate="print"/>
          <a:srcRect l="5833" t="4016" r="8333" b="2623"/>
          <a:stretch>
            <a:fillRect/>
          </a:stretch>
        </p:blipFill>
        <p:spPr>
          <a:xfrm rot="10800000">
            <a:off x="228600" y="1362722"/>
            <a:ext cx="2590800" cy="1685278"/>
          </a:xfrm>
          <a:prstGeom prst="rect">
            <a:avLst/>
          </a:prstGeom>
          <a:ln w="28575">
            <a:solidFill>
              <a:schemeClr val="tx1"/>
            </a:solidFill>
          </a:ln>
        </p:spPr>
      </p:pic>
      <p:sp>
        <p:nvSpPr>
          <p:cNvPr id="4" name="TextBox 3"/>
          <p:cNvSpPr txBox="1"/>
          <p:nvPr/>
        </p:nvSpPr>
        <p:spPr>
          <a:xfrm>
            <a:off x="304800" y="381000"/>
            <a:ext cx="82296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Label the Room with Anchor Charts </a:t>
            </a:r>
            <a:endParaRPr lang="en-US" sz="4100" b="1" dirty="0">
              <a:solidFill>
                <a:schemeClr val="tx2"/>
              </a:solidFill>
              <a:latin typeface="Gabriola" pitchFamily="82" charset="0"/>
            </a:endParaRPr>
          </a:p>
        </p:txBody>
      </p:sp>
      <p:pic>
        <p:nvPicPr>
          <p:cNvPr id="6" name="Picture 5" descr="IMAG0232.jpg"/>
          <p:cNvPicPr>
            <a:picLocks noChangeAspect="1"/>
          </p:cNvPicPr>
          <p:nvPr/>
        </p:nvPicPr>
        <p:blipFill>
          <a:blip r:embed="rId4" cstate="print"/>
          <a:srcRect l="7268" t="11111" b="10000"/>
          <a:stretch>
            <a:fillRect/>
          </a:stretch>
        </p:blipFill>
        <p:spPr>
          <a:xfrm rot="5400000">
            <a:off x="1951007" y="1951006"/>
            <a:ext cx="1660586" cy="2362200"/>
          </a:xfrm>
          <a:prstGeom prst="rect">
            <a:avLst/>
          </a:prstGeom>
          <a:ln w="38100">
            <a:solidFill>
              <a:schemeClr val="tx1"/>
            </a:solidFill>
          </a:ln>
        </p:spPr>
      </p:pic>
      <p:pic>
        <p:nvPicPr>
          <p:cNvPr id="8" name="Picture 7" descr="IMAG0235.jpg"/>
          <p:cNvPicPr>
            <a:picLocks noChangeAspect="1"/>
          </p:cNvPicPr>
          <p:nvPr/>
        </p:nvPicPr>
        <p:blipFill>
          <a:blip r:embed="rId5" cstate="print"/>
          <a:srcRect l="1694" t="6667" r="3552" b="3334"/>
          <a:stretch>
            <a:fillRect/>
          </a:stretch>
        </p:blipFill>
        <p:spPr>
          <a:xfrm rot="5400000">
            <a:off x="6176683" y="3653116"/>
            <a:ext cx="1828801" cy="2904566"/>
          </a:xfrm>
          <a:prstGeom prst="rect">
            <a:avLst/>
          </a:prstGeom>
          <a:ln w="28575">
            <a:solidFill>
              <a:schemeClr val="tx1"/>
            </a:solidFill>
          </a:ln>
        </p:spPr>
      </p:pic>
      <p:pic>
        <p:nvPicPr>
          <p:cNvPr id="10" name="Picture 9" descr="C:\Users\Cathy\Documents\blog\IMAG0248.jpg"/>
          <p:cNvPicPr/>
          <p:nvPr/>
        </p:nvPicPr>
        <p:blipFill>
          <a:blip r:embed="rId6" cstate="print"/>
          <a:srcRect t="4558" r="7831"/>
          <a:stretch>
            <a:fillRect/>
          </a:stretch>
        </p:blipFill>
        <p:spPr bwMode="auto">
          <a:xfrm>
            <a:off x="6248400" y="1219201"/>
            <a:ext cx="2573098" cy="1524000"/>
          </a:xfrm>
          <a:prstGeom prst="rect">
            <a:avLst/>
          </a:prstGeom>
          <a:noFill/>
          <a:ln w="28575">
            <a:solidFill>
              <a:schemeClr val="tx1"/>
            </a:solidFill>
            <a:miter lim="800000"/>
            <a:headEnd/>
            <a:tailEnd/>
          </a:ln>
        </p:spPr>
      </p:pic>
      <p:pic>
        <p:nvPicPr>
          <p:cNvPr id="5" name="Content Placeholder 4" descr="IMAG0236.jpg"/>
          <p:cNvPicPr>
            <a:picLocks noGrp="1" noChangeAspect="1"/>
          </p:cNvPicPr>
          <p:nvPr>
            <p:ph sz="quarter" idx="1"/>
          </p:nvPr>
        </p:nvPicPr>
        <p:blipFill>
          <a:blip r:embed="rId7" cstate="print"/>
          <a:srcRect l="4926" t="8236" r="6414"/>
          <a:stretch>
            <a:fillRect/>
          </a:stretch>
        </p:blipFill>
        <p:spPr>
          <a:xfrm>
            <a:off x="3200400" y="4953000"/>
            <a:ext cx="2743200" cy="1697971"/>
          </a:xfrm>
          <a:ln w="28575">
            <a:solidFill>
              <a:schemeClr val="tx1"/>
            </a:solidFill>
          </a:ln>
        </p:spPr>
      </p:pic>
      <p:pic>
        <p:nvPicPr>
          <p:cNvPr id="11" name="Picture 10" descr="C:\Users\Cathy\Documents\blog\IMAG0245.jpg"/>
          <p:cNvPicPr/>
          <p:nvPr/>
        </p:nvPicPr>
        <p:blipFill>
          <a:blip r:embed="rId8" cstate="print"/>
          <a:srcRect l="1603" t="12931" r="5449" b="21552"/>
          <a:stretch>
            <a:fillRect/>
          </a:stretch>
        </p:blipFill>
        <p:spPr bwMode="auto">
          <a:xfrm>
            <a:off x="4114800" y="1524000"/>
            <a:ext cx="1828800" cy="2133600"/>
          </a:xfrm>
          <a:prstGeom prst="rect">
            <a:avLst/>
          </a:prstGeom>
          <a:noFill/>
          <a:ln w="28575">
            <a:solidFill>
              <a:schemeClr val="tx1"/>
            </a:solidFill>
            <a:miter lim="800000"/>
            <a:headEnd/>
            <a:tailEnd/>
          </a:ln>
        </p:spPr>
      </p:pic>
      <p:pic>
        <p:nvPicPr>
          <p:cNvPr id="70658" name="Picture 2" descr="C:\Users\Cathy\Documents\blog\IMAG0246.jpg"/>
          <p:cNvPicPr>
            <a:picLocks noChangeAspect="1" noChangeArrowheads="1"/>
          </p:cNvPicPr>
          <p:nvPr/>
        </p:nvPicPr>
        <p:blipFill>
          <a:blip r:embed="rId9" cstate="print"/>
          <a:srcRect l="12812" t="5356" r="15122" b="6275"/>
          <a:stretch>
            <a:fillRect/>
          </a:stretch>
        </p:blipFill>
        <p:spPr bwMode="auto">
          <a:xfrm>
            <a:off x="381000" y="4328160"/>
            <a:ext cx="2514600" cy="184404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04800" y="228600"/>
            <a:ext cx="6705600" cy="6477000"/>
          </a:xfrm>
          <a:prstGeom prst="rect">
            <a:avLst/>
          </a:prstGeom>
        </p:spPr>
        <p:txBody>
          <a:bodyPr vert="horz" anchor="t">
            <a:normAutofit fontScale="77500" lnSpcReduction="20000"/>
          </a:bodyPr>
          <a:lstStyle/>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7500" b="1" dirty="0" smtClean="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4400" b="1" dirty="0" smtClean="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3400" b="1" dirty="0" smtClean="0">
                <a:solidFill>
                  <a:schemeClr val="tx2"/>
                </a:solidFill>
                <a:latin typeface="Gabriola" pitchFamily="82" charset="0"/>
              </a:rPr>
              <a:t>From the beginning, give oral directions for writing.  Talk about tall letters, short letters, and hang down letters.  Talk about the three lines…you choose…sky line, tree line, grass line, and dirt line. </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3400" b="1" dirty="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3400" b="1" dirty="0" smtClean="0">
                <a:solidFill>
                  <a:schemeClr val="tx2"/>
                </a:solidFill>
                <a:latin typeface="Gabriola" pitchFamily="82" charset="0"/>
              </a:rPr>
              <a:t>Even before you give them lines, talk about lines.  </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3400" b="1" dirty="0" smtClean="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3400" b="1" dirty="0" smtClean="0">
                <a:solidFill>
                  <a:schemeClr val="tx2"/>
                </a:solidFill>
                <a:latin typeface="Gabriola" pitchFamily="82" charset="0"/>
              </a:rPr>
              <a:t>First 9 weeks = no line or bottom line</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3400" b="1" dirty="0" smtClean="0">
                <a:solidFill>
                  <a:schemeClr val="tx2"/>
                </a:solidFill>
                <a:latin typeface="Gabriola" pitchFamily="82" charset="0"/>
              </a:rPr>
              <a:t>Second 9 weeks = I use lines</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3400" b="1" dirty="0" smtClean="0">
                <a:solidFill>
                  <a:schemeClr val="tx2"/>
                </a:solidFill>
                <a:latin typeface="Gabriola" pitchFamily="82" charset="0"/>
              </a:rPr>
              <a:t>Third 9 weeks = Smaller lines</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3400" b="1" dirty="0" smtClean="0">
                <a:solidFill>
                  <a:schemeClr val="tx2"/>
                </a:solidFill>
                <a:latin typeface="Gabriola" pitchFamily="82" charset="0"/>
              </a:rPr>
              <a:t>Fourth 9 weeks = Smaller lines</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lang="en-US" sz="3400" b="1" dirty="0">
              <a:solidFill>
                <a:schemeClr val="tx2"/>
              </a:solidFill>
              <a:latin typeface="Gabriola" pitchFamily="82" charset="0"/>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lang="en-US" sz="3400" b="1" dirty="0" smtClean="0">
                <a:solidFill>
                  <a:schemeClr val="tx2"/>
                </a:solidFill>
                <a:latin typeface="Gabriola" pitchFamily="82" charset="0"/>
              </a:rPr>
              <a:t>Write with dry erase boards, markers, pencils, colored pencils, highlighters.  </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4400" b="1" i="0" u="none" strike="noStrike" kern="1200" cap="none" spc="0" normalizeH="0" baseline="0" noProof="0" dirty="0">
              <a:ln>
                <a:noFill/>
              </a:ln>
              <a:solidFill>
                <a:schemeClr val="tx2"/>
              </a:solidFill>
              <a:effectLst/>
              <a:uLnTx/>
              <a:uFillTx/>
              <a:latin typeface="Gabriola" pitchFamily="82" charset="0"/>
              <a:ea typeface="+mn-ea"/>
              <a:cs typeface="+mn-cs"/>
            </a:endParaRP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3600" b="1" i="0" u="none" strike="noStrike" kern="1200" cap="none" spc="0" normalizeH="0" baseline="0" noProof="0" dirty="0">
              <a:ln>
                <a:noFill/>
              </a:ln>
              <a:solidFill>
                <a:schemeClr val="tx2"/>
              </a:solidFill>
              <a:effectLst/>
              <a:uLnTx/>
              <a:uFillTx/>
              <a:latin typeface="Gabriola" pitchFamily="82" charset="0"/>
              <a:ea typeface="+mn-ea"/>
              <a:cs typeface="+mn-cs"/>
            </a:endParaRPr>
          </a:p>
        </p:txBody>
      </p:sp>
      <p:sp>
        <p:nvSpPr>
          <p:cNvPr id="3" name="TextBox 2"/>
          <p:cNvSpPr txBox="1"/>
          <p:nvPr/>
        </p:nvSpPr>
        <p:spPr>
          <a:xfrm>
            <a:off x="304800" y="381000"/>
            <a:ext cx="82296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Penmanship</a:t>
            </a:r>
            <a:endParaRPr lang="en-US" sz="4100" b="1" dirty="0">
              <a:solidFill>
                <a:schemeClr val="tx2"/>
              </a:solidFill>
              <a:latin typeface="Gabriola" pitchFamily="8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295400"/>
            <a:ext cx="7666038" cy="5181600"/>
          </a:xfrm>
          <a:prstGeom prst="rect">
            <a:avLst/>
          </a:prstGeom>
        </p:spPr>
        <p:txBody>
          <a:bodyPr lIns="45720" rIns="45720">
            <a:normAutofit lnSpcReduction="10000"/>
          </a:bodyPr>
          <a:lstStyle/>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Need to be routine!</a:t>
            </a:r>
          </a:p>
          <a:p>
            <a:pPr fontAlgn="auto">
              <a:spcBef>
                <a:spcPct val="20000"/>
              </a:spcBef>
              <a:spcAft>
                <a:spcPts val="0"/>
              </a:spcAft>
              <a:buClr>
                <a:srgbClr val="F43853"/>
              </a:buClr>
              <a:buSzPct val="95000"/>
              <a:defRPr/>
            </a:pPr>
            <a:endParaRPr lang="en-US" sz="1600" dirty="0" smtClean="0">
              <a:latin typeface="Gabriola" pitchFamily="82" charset="0"/>
            </a:endParaRP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Need </a:t>
            </a:r>
            <a:r>
              <a:rPr lang="en-US" sz="3200" dirty="0">
                <a:latin typeface="Gabriola" pitchFamily="82" charset="0"/>
              </a:rPr>
              <a:t>something to take the fear out of writing.</a:t>
            </a:r>
          </a:p>
          <a:p>
            <a:pPr fontAlgn="auto">
              <a:spcBef>
                <a:spcPct val="20000"/>
              </a:spcBef>
              <a:spcAft>
                <a:spcPts val="0"/>
              </a:spcAft>
              <a:buClr>
                <a:srgbClr val="F43853"/>
              </a:buClr>
              <a:buSzPct val="95000"/>
              <a:buFont typeface="Wingdings" pitchFamily="2" charset="2"/>
              <a:buChar char="ü"/>
              <a:defRPr/>
            </a:pPr>
            <a:endParaRPr lang="en-US" sz="1600" dirty="0">
              <a:latin typeface="Gabriola" pitchFamily="82" charset="0"/>
            </a:endParaRP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Need something </a:t>
            </a:r>
            <a:r>
              <a:rPr lang="en-US" sz="3200" dirty="0">
                <a:latin typeface="Gabriola" pitchFamily="82" charset="0"/>
              </a:rPr>
              <a:t>to encourage independence in writing.</a:t>
            </a:r>
          </a:p>
          <a:p>
            <a:pPr fontAlgn="auto">
              <a:spcBef>
                <a:spcPct val="20000"/>
              </a:spcBef>
              <a:spcAft>
                <a:spcPts val="0"/>
              </a:spcAft>
              <a:buClr>
                <a:srgbClr val="F43853"/>
              </a:buClr>
              <a:buSzPct val="95000"/>
              <a:buFont typeface="Wingdings" pitchFamily="2" charset="2"/>
              <a:buChar char="ü"/>
              <a:defRPr/>
            </a:pPr>
            <a:endParaRPr lang="en-US" sz="1600" dirty="0">
              <a:latin typeface="Gabriola" pitchFamily="82" charset="0"/>
            </a:endParaRP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Need something </a:t>
            </a:r>
            <a:r>
              <a:rPr lang="en-US" sz="3200" dirty="0">
                <a:latin typeface="Gabriola" pitchFamily="82" charset="0"/>
              </a:rPr>
              <a:t>that </a:t>
            </a:r>
            <a:r>
              <a:rPr lang="en-US" sz="3200" dirty="0" smtClean="0">
                <a:latin typeface="Gabriola" pitchFamily="82" charset="0"/>
              </a:rPr>
              <a:t>can be offered and used </a:t>
            </a:r>
            <a:r>
              <a:rPr lang="en-US" sz="3200" dirty="0">
                <a:latin typeface="Gabriola" pitchFamily="82" charset="0"/>
              </a:rPr>
              <a:t>as a tool for letting their creativity move forward</a:t>
            </a:r>
            <a:r>
              <a:rPr lang="en-US" sz="3200" dirty="0" smtClean="0">
                <a:latin typeface="Gabriola" pitchFamily="82" charset="0"/>
              </a:rPr>
              <a:t>.</a:t>
            </a:r>
          </a:p>
          <a:p>
            <a:pPr fontAlgn="auto">
              <a:spcBef>
                <a:spcPct val="20000"/>
              </a:spcBef>
              <a:spcAft>
                <a:spcPts val="0"/>
              </a:spcAft>
              <a:buClr>
                <a:srgbClr val="F43853"/>
              </a:buClr>
              <a:buSzPct val="95000"/>
              <a:buFont typeface="Wingdings" pitchFamily="2" charset="2"/>
              <a:buChar char="ü"/>
              <a:defRPr/>
            </a:pPr>
            <a:endParaRPr lang="en-US" sz="1600" dirty="0" smtClean="0">
              <a:latin typeface="Gabriola" pitchFamily="82" charset="0"/>
            </a:endParaRP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Need something that can be maintained easily.</a:t>
            </a:r>
          </a:p>
          <a:p>
            <a:pPr fontAlgn="auto">
              <a:spcBef>
                <a:spcPct val="20000"/>
              </a:spcBef>
              <a:spcAft>
                <a:spcPts val="0"/>
              </a:spcAft>
              <a:buClr>
                <a:srgbClr val="F43853"/>
              </a:buClr>
              <a:buSzPct val="95000"/>
              <a:buFont typeface="Wingdings" pitchFamily="2" charset="2"/>
              <a:buChar char="ü"/>
              <a:defRPr/>
            </a:pPr>
            <a:endParaRPr lang="en-US" sz="1600" dirty="0">
              <a:latin typeface="Gabriola" pitchFamily="82" charset="0"/>
            </a:endParaRP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Need something that can be monitored easily.</a:t>
            </a:r>
            <a:endParaRPr lang="en-US" sz="3200" dirty="0">
              <a:latin typeface="Gabriola" pitchFamily="82" charset="0"/>
            </a:endParaRPr>
          </a:p>
        </p:txBody>
      </p:sp>
      <p:sp>
        <p:nvSpPr>
          <p:cNvPr id="7" name="TextBox 6"/>
          <p:cNvSpPr txBox="1"/>
          <p:nvPr/>
        </p:nvSpPr>
        <p:spPr>
          <a:xfrm>
            <a:off x="228600" y="381000"/>
            <a:ext cx="65532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What do you need to start?</a:t>
            </a:r>
            <a:endParaRPr lang="en-US" sz="4100" b="1" dirty="0">
              <a:solidFill>
                <a:schemeClr val="tx2"/>
              </a:solidFill>
              <a:latin typeface="Gabriola"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 calcmode="lin" valueType="num">
                                      <p:cBhvr additive="base">
                                        <p:cTn id="37"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txBox="1">
            <a:spLocks/>
          </p:cNvSpPr>
          <p:nvPr/>
        </p:nvSpPr>
        <p:spPr bwMode="auto">
          <a:xfrm>
            <a:off x="228600" y="1524000"/>
            <a:ext cx="8610600" cy="5029200"/>
          </a:xfrm>
          <a:prstGeom prst="rect">
            <a:avLst/>
          </a:prstGeom>
          <a:noFill/>
          <a:ln w="9525">
            <a:noFill/>
            <a:miter lim="800000"/>
            <a:headEnd/>
            <a:tailEnd/>
          </a:ln>
        </p:spPr>
        <p:txBody>
          <a:bodyPr lIns="45720" rIns="45720"/>
          <a:lstStyle/>
          <a:p>
            <a:pPr>
              <a:spcBef>
                <a:spcPct val="20000"/>
              </a:spcBef>
              <a:buClr>
                <a:srgbClr val="9C007F"/>
              </a:buClr>
              <a:buSzPct val="95000"/>
              <a:buFont typeface="Wingdings" pitchFamily="2" charset="2"/>
              <a:buChar char="ü"/>
            </a:pPr>
            <a:r>
              <a:rPr lang="en-US" sz="2900" dirty="0">
                <a:latin typeface="Gabriola" pitchFamily="82" charset="0"/>
              </a:rPr>
              <a:t>As early as the third week of school, show your students that word wall words can make sentences.  Using word wall words and the pictures from the Fountas and Pinnell sound chart, we read sentences daily</a:t>
            </a:r>
            <a:r>
              <a:rPr lang="en-US" sz="2900" dirty="0" smtClean="0">
                <a:latin typeface="Gabriola" pitchFamily="82" charset="0"/>
              </a:rPr>
              <a:t>…</a:t>
            </a:r>
          </a:p>
          <a:p>
            <a:pPr>
              <a:spcBef>
                <a:spcPct val="20000"/>
              </a:spcBef>
              <a:buClr>
                <a:srgbClr val="9C007F"/>
              </a:buClr>
              <a:buSzPct val="95000"/>
            </a:pPr>
            <a:endParaRPr lang="en-US" sz="1200" dirty="0">
              <a:latin typeface="Gabriola" pitchFamily="82" charset="0"/>
            </a:endParaRPr>
          </a:p>
          <a:p>
            <a:pPr lvl="1">
              <a:spcBef>
                <a:spcPct val="20000"/>
              </a:spcBef>
              <a:buClr>
                <a:srgbClr val="9C007F"/>
              </a:buClr>
              <a:buSzPct val="95000"/>
              <a:buFont typeface="Wingdings" pitchFamily="2" charset="2"/>
              <a:buChar char="ü"/>
            </a:pPr>
            <a:r>
              <a:rPr lang="en-US" sz="2900" dirty="0">
                <a:latin typeface="Gabriola" pitchFamily="82" charset="0"/>
              </a:rPr>
              <a:t>I  see  the             </a:t>
            </a:r>
            <a:r>
              <a:rPr lang="en-US" sz="2900" dirty="0" smtClean="0">
                <a:latin typeface="Gabriola" pitchFamily="82" charset="0"/>
              </a:rPr>
              <a:t>    .</a:t>
            </a:r>
          </a:p>
          <a:p>
            <a:pPr lvl="1">
              <a:spcBef>
                <a:spcPct val="20000"/>
              </a:spcBef>
              <a:buClr>
                <a:srgbClr val="9C007F"/>
              </a:buClr>
              <a:buSzPct val="95000"/>
              <a:buFont typeface="Wingdings" pitchFamily="2" charset="2"/>
              <a:buChar char="ü"/>
            </a:pPr>
            <a:endParaRPr lang="en-US" sz="2900" dirty="0">
              <a:latin typeface="Gabriola" pitchFamily="82" charset="0"/>
            </a:endParaRPr>
          </a:p>
          <a:p>
            <a:pPr lvl="1">
              <a:spcBef>
                <a:spcPct val="20000"/>
              </a:spcBef>
              <a:buClr>
                <a:srgbClr val="9C007F"/>
              </a:buClr>
              <a:buSzPct val="95000"/>
              <a:buFont typeface="Wingdings" pitchFamily="2" charset="2"/>
              <a:buChar char="ü"/>
            </a:pPr>
            <a:r>
              <a:rPr lang="en-US" sz="2900" dirty="0">
                <a:latin typeface="Gabriola" pitchFamily="82" charset="0"/>
              </a:rPr>
              <a:t>I  see  the </a:t>
            </a:r>
            <a:r>
              <a:rPr lang="en-US" sz="2900" dirty="0" smtClean="0">
                <a:latin typeface="Gabriola" pitchFamily="82" charset="0"/>
              </a:rPr>
              <a:t>                .</a:t>
            </a:r>
          </a:p>
          <a:p>
            <a:pPr lvl="1">
              <a:spcBef>
                <a:spcPct val="20000"/>
              </a:spcBef>
              <a:buClr>
                <a:srgbClr val="9C007F"/>
              </a:buClr>
              <a:buSzPct val="95000"/>
              <a:buFont typeface="Wingdings" pitchFamily="2" charset="2"/>
              <a:buChar char="ü"/>
            </a:pPr>
            <a:endParaRPr lang="en-US" sz="1200" dirty="0">
              <a:latin typeface="Gabriola" pitchFamily="82" charset="0"/>
            </a:endParaRPr>
          </a:p>
          <a:p>
            <a:pPr>
              <a:spcBef>
                <a:spcPct val="20000"/>
              </a:spcBef>
              <a:buClr>
                <a:srgbClr val="9C007F"/>
              </a:buClr>
              <a:buSzPct val="95000"/>
              <a:buFont typeface="Wingdings" pitchFamily="2" charset="2"/>
              <a:buChar char="ü"/>
            </a:pPr>
            <a:r>
              <a:rPr lang="en-US" sz="2900" dirty="0">
                <a:latin typeface="Gabriola" pitchFamily="82" charset="0"/>
              </a:rPr>
              <a:t>Make sure you mention the 3 big things we see in a sentence (capitals at the beginning, spaces in the middle, and a period at the end).</a:t>
            </a:r>
          </a:p>
          <a:p>
            <a:pPr>
              <a:spcBef>
                <a:spcPct val="20000"/>
              </a:spcBef>
              <a:buClr>
                <a:srgbClr val="9C007F"/>
              </a:buClr>
              <a:buSzPct val="95000"/>
              <a:buFont typeface="Wingdings 2" pitchFamily="18" charset="2"/>
              <a:buNone/>
            </a:pPr>
            <a:endParaRPr lang="en-US" sz="2200" dirty="0">
              <a:latin typeface="Constantia" pitchFamily="18" charset="0"/>
            </a:endParaRPr>
          </a:p>
        </p:txBody>
      </p:sp>
      <p:sp>
        <p:nvSpPr>
          <p:cNvPr id="10243" name="TextBox 3"/>
          <p:cNvSpPr txBox="1">
            <a:spLocks noChangeArrowheads="1"/>
          </p:cNvSpPr>
          <p:nvPr/>
        </p:nvSpPr>
        <p:spPr bwMode="auto">
          <a:xfrm>
            <a:off x="7907338" y="6505575"/>
            <a:ext cx="1084262" cy="276225"/>
          </a:xfrm>
          <a:prstGeom prst="rect">
            <a:avLst/>
          </a:prstGeom>
          <a:noFill/>
          <a:ln w="9525">
            <a:noFill/>
            <a:miter lim="800000"/>
            <a:headEnd/>
            <a:tailEnd/>
          </a:ln>
        </p:spPr>
        <p:txBody>
          <a:bodyPr wrap="none">
            <a:spAutoFit/>
          </a:bodyPr>
          <a:lstStyle/>
          <a:p>
            <a:r>
              <a:rPr lang="en-US" sz="1200"/>
              <a:t>© Collier 2008</a:t>
            </a:r>
          </a:p>
        </p:txBody>
      </p:sp>
      <p:pic>
        <p:nvPicPr>
          <p:cNvPr id="10245" name="Picture 8"/>
          <p:cNvPicPr>
            <a:picLocks noChangeAspect="1" noChangeArrowheads="1"/>
          </p:cNvPicPr>
          <p:nvPr/>
        </p:nvPicPr>
        <p:blipFill>
          <a:blip r:embed="rId2" cstate="print"/>
          <a:srcRect/>
          <a:stretch>
            <a:fillRect/>
          </a:stretch>
        </p:blipFill>
        <p:spPr bwMode="auto">
          <a:xfrm>
            <a:off x="2362200" y="2971800"/>
            <a:ext cx="711200" cy="727075"/>
          </a:xfrm>
          <a:prstGeom prst="rect">
            <a:avLst/>
          </a:prstGeom>
          <a:noFill/>
          <a:ln w="9525">
            <a:noFill/>
            <a:miter lim="800000"/>
            <a:headEnd/>
            <a:tailEnd/>
          </a:ln>
        </p:spPr>
      </p:pic>
      <p:pic>
        <p:nvPicPr>
          <p:cNvPr id="10246" name="Picture 9"/>
          <p:cNvPicPr>
            <a:picLocks noChangeAspect="1" noChangeArrowheads="1"/>
          </p:cNvPicPr>
          <p:nvPr/>
        </p:nvPicPr>
        <p:blipFill>
          <a:blip r:embed="rId3" cstate="print"/>
          <a:srcRect/>
          <a:stretch>
            <a:fillRect/>
          </a:stretch>
        </p:blipFill>
        <p:spPr bwMode="auto">
          <a:xfrm>
            <a:off x="2209800" y="4038600"/>
            <a:ext cx="871538" cy="715963"/>
          </a:xfrm>
          <a:prstGeom prst="rect">
            <a:avLst/>
          </a:prstGeom>
          <a:noFill/>
          <a:ln w="9525">
            <a:noFill/>
            <a:miter lim="800000"/>
            <a:headEnd/>
            <a:tailEnd/>
          </a:ln>
        </p:spPr>
      </p:pic>
      <p:sp>
        <p:nvSpPr>
          <p:cNvPr id="9" name="TextBox 8"/>
          <p:cNvSpPr txBox="1"/>
          <p:nvPr/>
        </p:nvSpPr>
        <p:spPr>
          <a:xfrm>
            <a:off x="304800" y="381000"/>
            <a:ext cx="64770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It all begins with Reading!</a:t>
            </a:r>
            <a:endParaRPr lang="en-US" sz="4100" b="1" dirty="0">
              <a:solidFill>
                <a:schemeClr val="tx2"/>
              </a:solidFill>
              <a:latin typeface="Gabriola" pitchFamily="82"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Box 4"/>
          <p:cNvSpPr txBox="1">
            <a:spLocks noChangeArrowheads="1"/>
          </p:cNvSpPr>
          <p:nvPr/>
        </p:nvSpPr>
        <p:spPr bwMode="auto">
          <a:xfrm>
            <a:off x="7907338" y="6488113"/>
            <a:ext cx="1084262" cy="277812"/>
          </a:xfrm>
          <a:prstGeom prst="rect">
            <a:avLst/>
          </a:prstGeom>
          <a:noFill/>
          <a:ln w="9525">
            <a:noFill/>
            <a:miter lim="800000"/>
            <a:headEnd/>
            <a:tailEnd/>
          </a:ln>
        </p:spPr>
        <p:txBody>
          <a:bodyPr wrap="none">
            <a:spAutoFit/>
          </a:bodyPr>
          <a:lstStyle/>
          <a:p>
            <a:r>
              <a:rPr lang="en-US" sz="1200"/>
              <a:t>© Collier 2008</a:t>
            </a:r>
          </a:p>
        </p:txBody>
      </p:sp>
      <p:graphicFrame>
        <p:nvGraphicFramePr>
          <p:cNvPr id="1026" name="Object 7"/>
          <p:cNvGraphicFramePr>
            <a:graphicFrameLocks noChangeAspect="1"/>
          </p:cNvGraphicFramePr>
          <p:nvPr/>
        </p:nvGraphicFramePr>
        <p:xfrm>
          <a:off x="5562600" y="1219200"/>
          <a:ext cx="3048000" cy="4343400"/>
        </p:xfrm>
        <a:graphic>
          <a:graphicData uri="http://schemas.openxmlformats.org/presentationml/2006/ole">
            <p:oleObj spid="_x0000_s32770" name="Acrobat Document" r:id="rId4" imgW="7745400" imgH="10023480" progId="AcroExch.Document.7">
              <p:embed/>
            </p:oleObj>
          </a:graphicData>
        </a:graphic>
      </p:graphicFrame>
      <p:sp>
        <p:nvSpPr>
          <p:cNvPr id="7" name="TextBox 6"/>
          <p:cNvSpPr txBox="1"/>
          <p:nvPr/>
        </p:nvSpPr>
        <p:spPr>
          <a:xfrm>
            <a:off x="457200" y="381000"/>
            <a:ext cx="8153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Start with Whole Group Interactive writing!</a:t>
            </a:r>
            <a:endParaRPr lang="en-US" sz="4100" b="1" dirty="0">
              <a:solidFill>
                <a:schemeClr val="tx2"/>
              </a:solidFill>
              <a:latin typeface="Gabriola" pitchFamily="82" charset="0"/>
            </a:endParaRPr>
          </a:p>
        </p:txBody>
      </p:sp>
      <p:sp>
        <p:nvSpPr>
          <p:cNvPr id="8" name="Content Placeholder 2"/>
          <p:cNvSpPr txBox="1">
            <a:spLocks/>
          </p:cNvSpPr>
          <p:nvPr/>
        </p:nvSpPr>
        <p:spPr>
          <a:xfrm>
            <a:off x="381000" y="1295400"/>
            <a:ext cx="5029200" cy="5181600"/>
          </a:xfrm>
          <a:prstGeom prst="rect">
            <a:avLst/>
          </a:prstGeom>
        </p:spPr>
        <p:txBody>
          <a:bodyPr lIns="45720" rIns="45720">
            <a:normAutofit lnSpcReduction="10000"/>
          </a:bodyPr>
          <a:lstStyle/>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I made a big Sentence Maker ©</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I explain the routine to the students. </a:t>
            </a:r>
          </a:p>
          <a:p>
            <a:pPr fontAlgn="auto">
              <a:spcBef>
                <a:spcPct val="20000"/>
              </a:spcBef>
              <a:spcAft>
                <a:spcPts val="0"/>
              </a:spcAft>
              <a:buClr>
                <a:srgbClr val="F43853"/>
              </a:buClr>
              <a:buSzPct val="95000"/>
              <a:buFont typeface="Wingdings" pitchFamily="2" charset="2"/>
              <a:buChar char="ü"/>
              <a:defRPr/>
            </a:pPr>
            <a:endParaRPr lang="en-US" sz="3200" dirty="0">
              <a:latin typeface="Gabriola" pitchFamily="82" charset="0"/>
            </a:endParaRPr>
          </a:p>
          <a:p>
            <a:pPr fontAlgn="auto">
              <a:spcBef>
                <a:spcPct val="20000"/>
              </a:spcBef>
              <a:spcAft>
                <a:spcPts val="0"/>
              </a:spcAft>
              <a:buClr>
                <a:srgbClr val="F43853"/>
              </a:buClr>
              <a:buSzPct val="95000"/>
              <a:buFont typeface="Wingdings" pitchFamily="2" charset="2"/>
              <a:buChar char="ü"/>
              <a:defRPr/>
            </a:pPr>
            <a:endParaRPr lang="en-US" sz="3200" dirty="0" smtClean="0">
              <a:latin typeface="Gabriola" pitchFamily="82" charset="0"/>
            </a:endParaRP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 Starting week 2,  using a topic suggested by a mentor text…</a:t>
            </a:r>
          </a:p>
          <a:p>
            <a:pPr lvl="1">
              <a:spcBef>
                <a:spcPct val="20000"/>
              </a:spcBef>
              <a:buClr>
                <a:srgbClr val="F43853"/>
              </a:buClr>
              <a:buSzPct val="95000"/>
              <a:buFont typeface="Wingdings" pitchFamily="2" charset="2"/>
              <a:buChar char="ü"/>
              <a:defRPr/>
            </a:pPr>
            <a:r>
              <a:rPr lang="en-US" sz="2400" dirty="0" smtClean="0">
                <a:latin typeface="Gabriola" pitchFamily="82" charset="0"/>
              </a:rPr>
              <a:t>Monday:  Write a title and a www sentence.</a:t>
            </a:r>
          </a:p>
          <a:p>
            <a:pPr lvl="1">
              <a:spcBef>
                <a:spcPct val="20000"/>
              </a:spcBef>
              <a:buClr>
                <a:srgbClr val="F43853"/>
              </a:buClr>
              <a:buSzPct val="95000"/>
              <a:buFont typeface="Wingdings" pitchFamily="2" charset="2"/>
              <a:buChar char="ü"/>
              <a:defRPr/>
            </a:pPr>
            <a:r>
              <a:rPr lang="en-US" sz="2400" dirty="0" smtClean="0">
                <a:latin typeface="Gabriola" pitchFamily="82" charset="0"/>
              </a:rPr>
              <a:t>Tuesday:  Write a color sentence.</a:t>
            </a:r>
          </a:p>
          <a:p>
            <a:pPr lvl="1">
              <a:spcBef>
                <a:spcPct val="20000"/>
              </a:spcBef>
              <a:buClr>
                <a:srgbClr val="F43853"/>
              </a:buClr>
              <a:buSzPct val="95000"/>
              <a:buFont typeface="Wingdings" pitchFamily="2" charset="2"/>
              <a:buChar char="ü"/>
              <a:defRPr/>
            </a:pPr>
            <a:r>
              <a:rPr lang="en-US" sz="2400" dirty="0" smtClean="0">
                <a:latin typeface="Gabriola" pitchFamily="82" charset="0"/>
              </a:rPr>
              <a:t>Wednesday:  Write a size sentence.</a:t>
            </a:r>
          </a:p>
          <a:p>
            <a:pPr lvl="1">
              <a:spcBef>
                <a:spcPct val="20000"/>
              </a:spcBef>
              <a:buClr>
                <a:srgbClr val="F43853"/>
              </a:buClr>
              <a:buSzPct val="95000"/>
              <a:buFont typeface="Wingdings" pitchFamily="2" charset="2"/>
              <a:buChar char="ü"/>
              <a:defRPr/>
            </a:pPr>
            <a:r>
              <a:rPr lang="en-US" sz="2400" dirty="0" smtClean="0">
                <a:latin typeface="Gabriola" pitchFamily="82" charset="0"/>
              </a:rPr>
              <a:t>Thursday:  Write a setting sentence.</a:t>
            </a:r>
          </a:p>
          <a:p>
            <a:pPr lvl="1">
              <a:spcBef>
                <a:spcPct val="20000"/>
              </a:spcBef>
              <a:buClr>
                <a:srgbClr val="F43853"/>
              </a:buClr>
              <a:buSzPct val="95000"/>
              <a:buFont typeface="Wingdings" pitchFamily="2" charset="2"/>
              <a:buChar char="ü"/>
              <a:defRPr/>
            </a:pPr>
            <a:r>
              <a:rPr lang="en-US" sz="2400" dirty="0" smtClean="0">
                <a:latin typeface="Gabriola" pitchFamily="82" charset="0"/>
              </a:rPr>
              <a:t>Friday:  Illustrate.</a:t>
            </a:r>
          </a:p>
          <a:p>
            <a:pPr fontAlgn="auto">
              <a:spcBef>
                <a:spcPct val="20000"/>
              </a:spcBef>
              <a:spcAft>
                <a:spcPts val="0"/>
              </a:spcAft>
              <a:buClr>
                <a:srgbClr val="F43853"/>
              </a:buClr>
              <a:buSzPct val="95000"/>
              <a:defRPr/>
            </a:pPr>
            <a:endParaRPr lang="en-US" sz="3200" dirty="0" smtClean="0">
              <a:latin typeface="Gabriola" pitchFamily="82" charset="0"/>
            </a:endParaRPr>
          </a:p>
        </p:txBody>
      </p:sp>
      <p:pic>
        <p:nvPicPr>
          <p:cNvPr id="9" name="Picture 8" descr="http://2.bp.blogspot.com/-_Xr5urM62fM/Tw2s4eWFilI/AAAAAAAACxA/XaO8JQpjDRM/s1600/Chocolate+Bundt+Cake+1+1.jpg"/>
          <p:cNvPicPr/>
          <p:nvPr/>
        </p:nvPicPr>
        <p:blipFill>
          <a:blip r:embed="rId5" cstate="print"/>
          <a:srcRect t="12380" b="14663"/>
          <a:stretch>
            <a:fillRect/>
          </a:stretch>
        </p:blipFill>
        <p:spPr bwMode="auto">
          <a:xfrm>
            <a:off x="1752600" y="2362200"/>
            <a:ext cx="1204387" cy="117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uck 1"/>
          <p:cNvPicPr>
            <a:picLocks noChangeAspect="1" noChangeArrowheads="1"/>
          </p:cNvPicPr>
          <p:nvPr/>
        </p:nvPicPr>
        <p:blipFill>
          <a:blip r:embed="rId2" cstate="print"/>
          <a:srcRect r="41722"/>
          <a:stretch>
            <a:fillRect/>
          </a:stretch>
        </p:blipFill>
        <p:spPr bwMode="auto">
          <a:xfrm>
            <a:off x="381000" y="381000"/>
            <a:ext cx="5029200" cy="2154238"/>
          </a:xfrm>
          <a:prstGeom prst="rect">
            <a:avLst/>
          </a:prstGeom>
          <a:noFill/>
          <a:ln w="9525">
            <a:noFill/>
            <a:miter lim="800000"/>
            <a:headEnd/>
            <a:tailEnd/>
          </a:ln>
        </p:spPr>
      </p:pic>
      <p:pic>
        <p:nvPicPr>
          <p:cNvPr id="5" name="Picture 4" descr="C:\Users\Cathy\Documents\blog\blog\sentence maker\pictures\P3090111.JPG"/>
          <p:cNvPicPr/>
          <p:nvPr/>
        </p:nvPicPr>
        <p:blipFill>
          <a:blip r:embed="rId3" cstate="print"/>
          <a:srcRect t="5530"/>
          <a:stretch>
            <a:fillRect/>
          </a:stretch>
        </p:blipFill>
        <p:spPr bwMode="auto">
          <a:xfrm>
            <a:off x="5486400" y="381000"/>
            <a:ext cx="2971800" cy="4495800"/>
          </a:xfrm>
          <a:prstGeom prst="rect">
            <a:avLst/>
          </a:prstGeom>
          <a:noFill/>
          <a:ln w="9525">
            <a:noFill/>
            <a:miter lim="800000"/>
            <a:headEnd/>
            <a:tailEnd/>
          </a:ln>
        </p:spPr>
      </p:pic>
      <p:sp>
        <p:nvSpPr>
          <p:cNvPr id="6" name="Content Placeholder 2"/>
          <p:cNvSpPr txBox="1">
            <a:spLocks/>
          </p:cNvSpPr>
          <p:nvPr/>
        </p:nvSpPr>
        <p:spPr>
          <a:xfrm>
            <a:off x="381000" y="2743200"/>
            <a:ext cx="4800600" cy="3733800"/>
          </a:xfrm>
          <a:prstGeom prst="rect">
            <a:avLst/>
          </a:prstGeom>
        </p:spPr>
        <p:txBody>
          <a:bodyPr lIns="45720" rIns="45720">
            <a:normAutofit fontScale="85000" lnSpcReduction="20000"/>
          </a:bodyPr>
          <a:lstStyle/>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Gather your writing for materials</a:t>
            </a:r>
          </a:p>
          <a:p>
            <a:pPr lvl="1">
              <a:spcBef>
                <a:spcPct val="20000"/>
              </a:spcBef>
              <a:buClr>
                <a:srgbClr val="F43853"/>
              </a:buClr>
              <a:buSzPct val="95000"/>
              <a:buFont typeface="Wingdings" pitchFamily="2" charset="2"/>
              <a:buChar char="ü"/>
              <a:defRPr/>
            </a:pPr>
            <a:r>
              <a:rPr lang="en-US" sz="3200" dirty="0" smtClean="0">
                <a:latin typeface="Gabriola" pitchFamily="82" charset="0"/>
              </a:rPr>
              <a:t>Hand ~ paper ~ pen ~ spacer</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Orally decide on a sentence.</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Count ~ write ~ spacer </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Count ~ fold &amp; whisper ~ write ~ spacer.</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Count ~ fold &amp; whisper ~ write ~ spacer.</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When you are done:  your hand is fisted…what do we need on the end?  A period.</a:t>
            </a:r>
            <a:endParaRPr lang="en-US" sz="3200" dirty="0">
              <a:latin typeface="Gabriola" pitchFamily="8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IMG_4021"/>
          <p:cNvPicPr>
            <a:picLocks noChangeAspect="1" noChangeArrowheads="1"/>
          </p:cNvPicPr>
          <p:nvPr/>
        </p:nvPicPr>
        <p:blipFill>
          <a:blip r:embed="rId3" cstate="print"/>
          <a:srcRect l="4793" r="4144"/>
          <a:stretch>
            <a:fillRect/>
          </a:stretch>
        </p:blipFill>
        <p:spPr bwMode="auto">
          <a:xfrm>
            <a:off x="2438400" y="1586988"/>
            <a:ext cx="5715000" cy="4707450"/>
          </a:xfrm>
          <a:prstGeom prst="rect">
            <a:avLst/>
          </a:prstGeom>
          <a:noFill/>
          <a:ln w="9525">
            <a:noFill/>
            <a:miter lim="800000"/>
            <a:headEnd/>
            <a:tailEnd/>
          </a:ln>
        </p:spPr>
      </p:pic>
      <p:sp>
        <p:nvSpPr>
          <p:cNvPr id="4" name="TextBox 3"/>
          <p:cNvSpPr txBox="1"/>
          <p:nvPr/>
        </p:nvSpPr>
        <p:spPr>
          <a:xfrm>
            <a:off x="1066800" y="381000"/>
            <a:ext cx="7010400" cy="723275"/>
          </a:xfrm>
          <a:prstGeom prst="rect">
            <a:avLst/>
          </a:prstGeom>
          <a:noFill/>
        </p:spPr>
        <p:txBody>
          <a:bodyPr wrap="square" rtlCol="0">
            <a:spAutoFit/>
          </a:bodyPr>
          <a:lstStyle/>
          <a:p>
            <a:pPr lvl="0">
              <a:spcBef>
                <a:spcPts val="600"/>
              </a:spcBef>
              <a:buClr>
                <a:schemeClr val="accent1"/>
              </a:buClr>
              <a:buSzPct val="70000"/>
              <a:defRPr/>
            </a:pPr>
            <a:r>
              <a:rPr lang="en-US" sz="4100" b="1" dirty="0">
                <a:solidFill>
                  <a:schemeClr val="tx2"/>
                </a:solidFill>
                <a:latin typeface="Gabriola" pitchFamily="82" charset="0"/>
              </a:rPr>
              <a:t>Writing </a:t>
            </a:r>
            <a:r>
              <a:rPr lang="en-US" sz="4100" b="1" dirty="0" smtClean="0">
                <a:solidFill>
                  <a:schemeClr val="tx2"/>
                </a:solidFill>
                <a:latin typeface="Gabriola" pitchFamily="82" charset="0"/>
              </a:rPr>
              <a:t>~ The Sentence Maker ©!</a:t>
            </a:r>
            <a:endParaRPr lang="en-US" sz="4100" b="1" dirty="0">
              <a:solidFill>
                <a:schemeClr val="tx2"/>
              </a:solidFill>
              <a:latin typeface="Gabriola" pitchFamily="82" charset="0"/>
            </a:endParaRPr>
          </a:p>
        </p:txBody>
      </p:sp>
      <p:graphicFrame>
        <p:nvGraphicFramePr>
          <p:cNvPr id="43010" name="Object 7"/>
          <p:cNvGraphicFramePr>
            <a:graphicFrameLocks noChangeAspect="1"/>
          </p:cNvGraphicFramePr>
          <p:nvPr/>
        </p:nvGraphicFramePr>
        <p:xfrm>
          <a:off x="533400" y="3962400"/>
          <a:ext cx="1657684" cy="2362200"/>
        </p:xfrm>
        <a:graphic>
          <a:graphicData uri="http://schemas.openxmlformats.org/presentationml/2006/ole">
            <p:oleObj spid="_x0000_s43010" name="Acrobat Document" r:id="rId4" imgW="7745400" imgH="10023480" progId="AcroExch.Document.7">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371600"/>
            <a:ext cx="4572000" cy="5029200"/>
          </a:xfrm>
          <a:prstGeom prst="rect">
            <a:avLst/>
          </a:prstGeom>
        </p:spPr>
        <p:txBody>
          <a:bodyPr lIns="45720" rIns="45720">
            <a:normAutofit fontScale="85000" lnSpcReduction="10000"/>
          </a:bodyPr>
          <a:lstStyle/>
          <a:p>
            <a:pPr fontAlgn="auto">
              <a:spcBef>
                <a:spcPct val="20000"/>
              </a:spcBef>
              <a:spcAft>
                <a:spcPts val="0"/>
              </a:spcAft>
              <a:buClr>
                <a:srgbClr val="F43853"/>
              </a:buClr>
              <a:buSzPct val="95000"/>
              <a:defRPr/>
            </a:pPr>
            <a:r>
              <a:rPr lang="en-US" sz="3200" dirty="0" smtClean="0">
                <a:latin typeface="Gabriola" pitchFamily="82" charset="0"/>
              </a:rPr>
              <a:t>After each sentence, talk about the BIG 3.  </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Capitals at the beginning…you can tell them about names and capitals, but you won’t add names into their stories.</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Spaces in between.  Hold up your fingers…spaces in between.</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A period at the end…tell them there are more ways to end a sentence, but we’ll start with a period.</a:t>
            </a:r>
          </a:p>
          <a:p>
            <a:pPr fontAlgn="auto">
              <a:spcBef>
                <a:spcPct val="20000"/>
              </a:spcBef>
              <a:spcAft>
                <a:spcPts val="0"/>
              </a:spcAft>
              <a:buClr>
                <a:srgbClr val="F43853"/>
              </a:buClr>
              <a:buSzPct val="95000"/>
              <a:buFont typeface="Wingdings" pitchFamily="2" charset="2"/>
              <a:buChar char="ü"/>
              <a:defRPr/>
            </a:pPr>
            <a:endParaRPr lang="en-US" sz="3200" dirty="0">
              <a:latin typeface="Gabriola" pitchFamily="82" charset="0"/>
            </a:endParaRPr>
          </a:p>
          <a:p>
            <a:pPr fontAlgn="auto">
              <a:spcBef>
                <a:spcPct val="20000"/>
              </a:spcBef>
              <a:spcAft>
                <a:spcPts val="0"/>
              </a:spcAft>
              <a:buClr>
                <a:srgbClr val="F43853"/>
              </a:buClr>
              <a:buSzPct val="95000"/>
              <a:defRPr/>
            </a:pPr>
            <a:r>
              <a:rPr lang="en-US" sz="3200" dirty="0" smtClean="0">
                <a:latin typeface="Gabriola" pitchFamily="82" charset="0"/>
              </a:rPr>
              <a:t>Make a class poster of the BIG 3. Talk about the BIG 3 every day.</a:t>
            </a:r>
            <a:endParaRPr lang="en-US" sz="3200" dirty="0">
              <a:latin typeface="Gabriola" pitchFamily="82" charset="0"/>
            </a:endParaRPr>
          </a:p>
        </p:txBody>
      </p:sp>
      <p:sp>
        <p:nvSpPr>
          <p:cNvPr id="5" name="TextBox 4"/>
          <p:cNvSpPr txBox="1"/>
          <p:nvPr/>
        </p:nvSpPr>
        <p:spPr>
          <a:xfrm>
            <a:off x="1066800" y="381000"/>
            <a:ext cx="7010400" cy="723275"/>
          </a:xfrm>
          <a:prstGeom prst="rect">
            <a:avLst/>
          </a:prstGeom>
          <a:noFill/>
        </p:spPr>
        <p:txBody>
          <a:bodyPr wrap="square" rtlCol="0">
            <a:spAutoFit/>
          </a:bodyPr>
          <a:lstStyle/>
          <a:p>
            <a:pPr lvl="0">
              <a:spcBef>
                <a:spcPts val="600"/>
              </a:spcBef>
              <a:buClr>
                <a:schemeClr val="accent1"/>
              </a:buClr>
              <a:buSzPct val="70000"/>
              <a:defRPr/>
            </a:pPr>
            <a:r>
              <a:rPr lang="en-US" sz="4100" b="1" dirty="0">
                <a:solidFill>
                  <a:schemeClr val="tx2"/>
                </a:solidFill>
                <a:latin typeface="Gabriola" pitchFamily="82" charset="0"/>
              </a:rPr>
              <a:t>Writing </a:t>
            </a:r>
            <a:r>
              <a:rPr lang="en-US" sz="4100" b="1" dirty="0" smtClean="0">
                <a:solidFill>
                  <a:schemeClr val="tx2"/>
                </a:solidFill>
                <a:latin typeface="Gabriola" pitchFamily="82" charset="0"/>
              </a:rPr>
              <a:t>~ The BIG 3!</a:t>
            </a:r>
            <a:endParaRPr lang="en-US" sz="4100" b="1" dirty="0">
              <a:solidFill>
                <a:schemeClr val="tx2"/>
              </a:solidFill>
              <a:latin typeface="Gabriola" pitchFamily="82" charset="0"/>
            </a:endParaRPr>
          </a:p>
        </p:txBody>
      </p:sp>
      <p:sp>
        <p:nvSpPr>
          <p:cNvPr id="6" name="Content Placeholder 2"/>
          <p:cNvSpPr txBox="1">
            <a:spLocks/>
          </p:cNvSpPr>
          <p:nvPr/>
        </p:nvSpPr>
        <p:spPr>
          <a:xfrm>
            <a:off x="5257800" y="3276600"/>
            <a:ext cx="3429000" cy="2743200"/>
          </a:xfrm>
          <a:prstGeom prst="rect">
            <a:avLst/>
          </a:prstGeom>
          <a:ln>
            <a:solidFill>
              <a:srgbClr val="FFC000"/>
            </a:solidFill>
            <a:prstDash val="lgDashDot"/>
          </a:ln>
        </p:spPr>
        <p:txBody>
          <a:bodyPr lIns="45720" rIns="45720">
            <a:normAutofit fontScale="70000" lnSpcReduction="20000"/>
          </a:bodyPr>
          <a:lstStyle/>
          <a:p>
            <a:pPr fontAlgn="auto">
              <a:spcBef>
                <a:spcPct val="20000"/>
              </a:spcBef>
              <a:spcAft>
                <a:spcPts val="0"/>
              </a:spcAft>
              <a:buClr>
                <a:srgbClr val="F43853"/>
              </a:buClr>
              <a:buSzPct val="95000"/>
              <a:defRPr/>
            </a:pPr>
            <a:r>
              <a:rPr lang="en-US" sz="3200" dirty="0" smtClean="0">
                <a:latin typeface="Gabriola" pitchFamily="82" charset="0"/>
              </a:rPr>
              <a:t>Writing a sentence is easy as can be.</a:t>
            </a:r>
          </a:p>
          <a:p>
            <a:pPr fontAlgn="auto">
              <a:spcBef>
                <a:spcPct val="20000"/>
              </a:spcBef>
              <a:spcAft>
                <a:spcPts val="0"/>
              </a:spcAft>
              <a:buClr>
                <a:srgbClr val="F43853"/>
              </a:buClr>
              <a:buSzPct val="95000"/>
              <a:defRPr/>
            </a:pPr>
            <a:r>
              <a:rPr lang="en-US" sz="3200" dirty="0" smtClean="0">
                <a:latin typeface="Gabriola" pitchFamily="82" charset="0"/>
              </a:rPr>
              <a:t>All you need is the BIG 3.</a:t>
            </a:r>
          </a:p>
          <a:p>
            <a:pPr fontAlgn="auto">
              <a:spcBef>
                <a:spcPct val="20000"/>
              </a:spcBef>
              <a:spcAft>
                <a:spcPts val="0"/>
              </a:spcAft>
              <a:buClr>
                <a:srgbClr val="F43853"/>
              </a:buClr>
              <a:buSzPct val="95000"/>
              <a:defRPr/>
            </a:pPr>
            <a:r>
              <a:rPr lang="en-US" sz="3200" dirty="0" smtClean="0">
                <a:latin typeface="Gabriola" pitchFamily="82" charset="0"/>
              </a:rPr>
              <a:t>Start with a capital,</a:t>
            </a:r>
          </a:p>
          <a:p>
            <a:pPr fontAlgn="auto">
              <a:spcBef>
                <a:spcPct val="20000"/>
              </a:spcBef>
              <a:spcAft>
                <a:spcPts val="0"/>
              </a:spcAft>
              <a:buClr>
                <a:srgbClr val="F43853"/>
              </a:buClr>
              <a:buSzPct val="95000"/>
              <a:defRPr/>
            </a:pPr>
            <a:r>
              <a:rPr lang="en-US" sz="3200" dirty="0" smtClean="0">
                <a:latin typeface="Gabriola" pitchFamily="82" charset="0"/>
              </a:rPr>
              <a:t>and spaces in between.</a:t>
            </a:r>
          </a:p>
          <a:p>
            <a:pPr fontAlgn="auto">
              <a:spcBef>
                <a:spcPct val="20000"/>
              </a:spcBef>
              <a:spcAft>
                <a:spcPts val="0"/>
              </a:spcAft>
              <a:buClr>
                <a:srgbClr val="F43853"/>
              </a:buClr>
              <a:buSzPct val="95000"/>
              <a:defRPr/>
            </a:pPr>
            <a:r>
              <a:rPr lang="en-US" sz="3200" dirty="0" smtClean="0">
                <a:latin typeface="Gabriola" pitchFamily="82" charset="0"/>
              </a:rPr>
              <a:t>End with a period…you know what I mean.</a:t>
            </a:r>
          </a:p>
          <a:p>
            <a:pPr fontAlgn="auto">
              <a:spcBef>
                <a:spcPct val="20000"/>
              </a:spcBef>
              <a:spcAft>
                <a:spcPts val="0"/>
              </a:spcAft>
              <a:buClr>
                <a:srgbClr val="F43853"/>
              </a:buClr>
              <a:buSzPct val="95000"/>
              <a:defRPr/>
            </a:pPr>
            <a:r>
              <a:rPr lang="en-US" sz="3200" dirty="0" smtClean="0">
                <a:latin typeface="Gabriola" pitchFamily="82" charset="0"/>
              </a:rPr>
              <a:t>Writing a sentence is easy as can be.</a:t>
            </a:r>
          </a:p>
          <a:p>
            <a:pPr fontAlgn="auto">
              <a:spcBef>
                <a:spcPct val="20000"/>
              </a:spcBef>
              <a:spcAft>
                <a:spcPts val="0"/>
              </a:spcAft>
              <a:buClr>
                <a:srgbClr val="F43853"/>
              </a:buClr>
              <a:buSzPct val="95000"/>
              <a:defRPr/>
            </a:pPr>
            <a:r>
              <a:rPr lang="en-US" sz="3200" dirty="0" smtClean="0">
                <a:latin typeface="Gabriola" pitchFamily="82" charset="0"/>
              </a:rPr>
              <a:t>All you need is the BIG 3!</a:t>
            </a:r>
            <a:endParaRPr lang="en-US" sz="3200" dirty="0">
              <a:latin typeface="Gabriola" pitchFamily="82" charset="0"/>
            </a:endParaRPr>
          </a:p>
        </p:txBody>
      </p:sp>
      <p:pic>
        <p:nvPicPr>
          <p:cNvPr id="41988" name="Picture 4" descr="http://www.wallpaperbasti.com/wallpapers/music/musical-notes/4.jpg"/>
          <p:cNvPicPr>
            <a:picLocks noChangeAspect="1" noChangeArrowheads="1"/>
          </p:cNvPicPr>
          <p:nvPr/>
        </p:nvPicPr>
        <p:blipFill>
          <a:blip r:embed="rId3" cstate="print"/>
          <a:srcRect/>
          <a:stretch>
            <a:fillRect/>
          </a:stretch>
        </p:blipFill>
        <p:spPr bwMode="auto">
          <a:xfrm>
            <a:off x="6400800" y="6096000"/>
            <a:ext cx="1295400" cy="546812"/>
          </a:xfrm>
          <a:prstGeom prst="rect">
            <a:avLst/>
          </a:prstGeom>
          <a:noFill/>
        </p:spPr>
      </p:pic>
      <p:graphicFrame>
        <p:nvGraphicFramePr>
          <p:cNvPr id="41989" name="Object 2"/>
          <p:cNvGraphicFramePr>
            <a:graphicFrameLocks noChangeAspect="1"/>
          </p:cNvGraphicFramePr>
          <p:nvPr/>
        </p:nvGraphicFramePr>
        <p:xfrm>
          <a:off x="5715000" y="533400"/>
          <a:ext cx="2133600" cy="2574110"/>
        </p:xfrm>
        <a:graphic>
          <a:graphicData uri="http://schemas.openxmlformats.org/presentationml/2006/ole">
            <p:oleObj spid="_x0000_s41989" name="Document" r:id="rId4" imgW="5949456" imgH="7179599" progId="">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81000"/>
            <a:ext cx="78486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The Sentence Maker ©!</a:t>
            </a:r>
            <a:endParaRPr lang="en-US" sz="4100" b="1" dirty="0">
              <a:solidFill>
                <a:schemeClr val="tx2"/>
              </a:solidFill>
              <a:latin typeface="Gabriola" pitchFamily="82" charset="0"/>
            </a:endParaRPr>
          </a:p>
        </p:txBody>
      </p:sp>
      <p:sp>
        <p:nvSpPr>
          <p:cNvPr id="4" name="Rectangle 3"/>
          <p:cNvSpPr txBox="1">
            <a:spLocks/>
          </p:cNvSpPr>
          <p:nvPr/>
        </p:nvSpPr>
        <p:spPr>
          <a:xfrm>
            <a:off x="381000" y="1371601"/>
            <a:ext cx="7924800" cy="30480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rgbClr val="EE6EE5"/>
              </a:buClr>
              <a:buSzPct val="70000"/>
              <a:buFont typeface="Wingdings" pitchFamily="2" charset="2"/>
              <a:buChar char="ü"/>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Continue with The Sentence Maker © weekly.</a:t>
            </a:r>
          </a:p>
          <a:p>
            <a:pPr marL="274320" marR="0" lvl="0" indent="-274320" algn="l" defTabSz="914400" rtl="0" eaLnBrk="1" fontAlgn="auto" latinLnBrk="0" hangingPunct="1">
              <a:lnSpc>
                <a:spcPct val="100000"/>
              </a:lnSpc>
              <a:spcBef>
                <a:spcPts val="600"/>
              </a:spcBef>
              <a:spcAft>
                <a:spcPts val="0"/>
              </a:spcAft>
              <a:buClr>
                <a:srgbClr val="EE6EE5"/>
              </a:buClr>
              <a:buSzPct val="70000"/>
              <a:buFont typeface="Wingdings" pitchFamily="2" charset="2"/>
              <a:buChar char="ü"/>
              <a:tabLst/>
              <a:defRPr/>
            </a:pPr>
            <a:endParaRPr kumimoji="0" lang="en-US" sz="16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rgbClr val="D709BA"/>
              </a:buClr>
              <a:buSzPct val="70000"/>
              <a:buFont typeface="Wingdings" pitchFamily="2" charset="2"/>
              <a:buChar char="ü"/>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Introduce students to exchanging pronouns for the topic.</a:t>
            </a: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16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rgbClr val="FD2FF3"/>
              </a:buClr>
              <a:buSzPct val="70000"/>
              <a:buFont typeface="Wingdings" pitchFamily="2" charset="2"/>
              <a:buChar char="ü"/>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Choose topics that relate to relevant SOLs. </a:t>
            </a:r>
          </a:p>
        </p:txBody>
      </p:sp>
      <p:pic>
        <p:nvPicPr>
          <p:cNvPr id="5" name="Picture 4" descr="IMG_4015.JPG"/>
          <p:cNvPicPr>
            <a:picLocks noChangeAspect="1"/>
          </p:cNvPicPr>
          <p:nvPr/>
        </p:nvPicPr>
        <p:blipFill>
          <a:blip r:embed="rId2" cstate="print"/>
          <a:srcRect l="5556" t="7778" r="1112" b="4444"/>
          <a:stretch>
            <a:fillRect/>
          </a:stretch>
        </p:blipFill>
        <p:spPr>
          <a:xfrm>
            <a:off x="5791199" y="3754360"/>
            <a:ext cx="2353519" cy="2951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G_4019.JPG"/>
          <p:cNvPicPr>
            <a:picLocks noChangeAspect="1"/>
          </p:cNvPicPr>
          <p:nvPr/>
        </p:nvPicPr>
        <p:blipFill>
          <a:blip r:embed="rId3" cstate="print"/>
          <a:srcRect l="15833" t="13333" r="14167" b="8889"/>
          <a:stretch>
            <a:fillRect/>
          </a:stretch>
        </p:blipFill>
        <p:spPr>
          <a:xfrm>
            <a:off x="1371600" y="3784600"/>
            <a:ext cx="3505200" cy="292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381000"/>
            <a:ext cx="7010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Practice Independent Writing!</a:t>
            </a:r>
            <a:endParaRPr lang="en-US" sz="4100" b="1" dirty="0">
              <a:solidFill>
                <a:schemeClr val="tx2"/>
              </a:solidFill>
              <a:latin typeface="Gabriola" pitchFamily="82" charset="0"/>
            </a:endParaRPr>
          </a:p>
        </p:txBody>
      </p:sp>
      <p:sp>
        <p:nvSpPr>
          <p:cNvPr id="4" name="Content Placeholder 2"/>
          <p:cNvSpPr txBox="1">
            <a:spLocks/>
          </p:cNvSpPr>
          <p:nvPr/>
        </p:nvSpPr>
        <p:spPr>
          <a:xfrm>
            <a:off x="457200" y="1371600"/>
            <a:ext cx="4572000" cy="5029200"/>
          </a:xfrm>
          <a:prstGeom prst="rect">
            <a:avLst/>
          </a:prstGeom>
        </p:spPr>
        <p:txBody>
          <a:bodyPr lIns="45720" rIns="45720">
            <a:normAutofit/>
          </a:bodyPr>
          <a:lstStyle/>
          <a:p>
            <a:pPr fontAlgn="auto">
              <a:spcBef>
                <a:spcPct val="20000"/>
              </a:spcBef>
              <a:spcAft>
                <a:spcPts val="0"/>
              </a:spcAft>
              <a:buClr>
                <a:srgbClr val="F43853"/>
              </a:buClr>
              <a:buSzPct val="95000"/>
              <a:defRPr/>
            </a:pPr>
            <a:r>
              <a:rPr lang="en-US" sz="3200" dirty="0" smtClean="0">
                <a:latin typeface="Gabriola" pitchFamily="82" charset="0"/>
              </a:rPr>
              <a:t>In a WWW Center...  </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Students need to be practicing with independent writing…predictable sentences are the perfect way to do this.</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Talk about the BIG 3.  </a:t>
            </a:r>
          </a:p>
          <a:p>
            <a:pPr fontAlgn="auto">
              <a:spcBef>
                <a:spcPct val="20000"/>
              </a:spcBef>
              <a:spcAft>
                <a:spcPts val="0"/>
              </a:spcAft>
              <a:buClr>
                <a:srgbClr val="F43853"/>
              </a:buClr>
              <a:buSzPct val="95000"/>
              <a:buFont typeface="Wingdings" pitchFamily="2" charset="2"/>
              <a:buChar char="ü"/>
              <a:defRPr/>
            </a:pPr>
            <a:r>
              <a:rPr lang="en-US" sz="3200" dirty="0" smtClean="0">
                <a:latin typeface="Gabriola" pitchFamily="82" charset="0"/>
              </a:rPr>
              <a:t>Use the sound chart to write sentences…so the focus is on the writing process, not the spelling.</a:t>
            </a:r>
            <a:endParaRPr lang="en-US" sz="3200" dirty="0">
              <a:latin typeface="Gabriola" pitchFamily="82" charset="0"/>
            </a:endParaRPr>
          </a:p>
        </p:txBody>
      </p:sp>
      <p:pic>
        <p:nvPicPr>
          <p:cNvPr id="5" name="Picture 4" descr="C:\Users\Cathy\Documents\blog\blog\sentence maker\predictable text.jpg"/>
          <p:cNvPicPr/>
          <p:nvPr/>
        </p:nvPicPr>
        <p:blipFill>
          <a:blip r:embed="rId2" cstate="print"/>
          <a:srcRect/>
          <a:stretch>
            <a:fillRect/>
          </a:stretch>
        </p:blipFill>
        <p:spPr bwMode="auto">
          <a:xfrm>
            <a:off x="4800600" y="3657600"/>
            <a:ext cx="3933825" cy="27600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athy\Documents\blog\blog\sentence maker\predictable text.jpg"/>
          <p:cNvPicPr/>
          <p:nvPr/>
        </p:nvPicPr>
        <p:blipFill>
          <a:blip r:embed="rId2" cstate="print"/>
          <a:srcRect/>
          <a:stretch>
            <a:fillRect/>
          </a:stretch>
        </p:blipFill>
        <p:spPr bwMode="auto">
          <a:xfrm>
            <a:off x="2133600" y="1143000"/>
            <a:ext cx="6781800" cy="4419600"/>
          </a:xfrm>
          <a:prstGeom prst="rect">
            <a:avLst/>
          </a:prstGeom>
          <a:noFill/>
          <a:ln w="9525">
            <a:noFill/>
            <a:miter lim="800000"/>
            <a:headEnd/>
            <a:tailEnd/>
          </a:ln>
        </p:spPr>
      </p:pic>
      <p:sp>
        <p:nvSpPr>
          <p:cNvPr id="5" name="Oval 4"/>
          <p:cNvSpPr/>
          <p:nvPr/>
        </p:nvSpPr>
        <p:spPr>
          <a:xfrm>
            <a:off x="609600" y="685800"/>
            <a:ext cx="1371600" cy="1295400"/>
          </a:xfrm>
          <a:prstGeom prst="ellipse">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HelloKelly" pitchFamily="2" charset="0"/>
                <a:ea typeface="HelloKelly" pitchFamily="2" charset="0"/>
              </a:rPr>
              <a:t>1</a:t>
            </a:r>
            <a:endParaRPr lang="en-US" sz="7200" dirty="0">
              <a:latin typeface="HelloKelly" pitchFamily="2" charset="0"/>
              <a:ea typeface="HelloKelly"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381000"/>
            <a:ext cx="7010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Independent Story Writing</a:t>
            </a:r>
            <a:endParaRPr lang="en-US" sz="4100" b="1" dirty="0">
              <a:solidFill>
                <a:schemeClr val="tx2"/>
              </a:solidFill>
              <a:latin typeface="Gabriola" pitchFamily="82" charset="0"/>
            </a:endParaRPr>
          </a:p>
        </p:txBody>
      </p:sp>
      <p:sp>
        <p:nvSpPr>
          <p:cNvPr id="4" name="Rectangle 3"/>
          <p:cNvSpPr txBox="1">
            <a:spLocks/>
          </p:cNvSpPr>
          <p:nvPr/>
        </p:nvSpPr>
        <p:spPr>
          <a:xfrm>
            <a:off x="457200" y="1295401"/>
            <a:ext cx="8229600" cy="5333999"/>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Students are asked to choose</a:t>
            </a:r>
            <a:r>
              <a:rPr kumimoji="0" lang="en-US" sz="3200" b="0" i="0" u="none" strike="noStrike" kern="1200" cap="none" spc="0" normalizeH="0" noProof="0" dirty="0" smtClean="0">
                <a:ln>
                  <a:noFill/>
                </a:ln>
                <a:solidFill>
                  <a:schemeClr val="tx1"/>
                </a:solidFill>
                <a:effectLst/>
                <a:uLnTx/>
                <a:uFillTx/>
                <a:latin typeface="Gabriola" pitchFamily="82" charset="0"/>
              </a:rPr>
              <a:t> a topic (topic cards, ABC books, word cards)</a:t>
            </a:r>
            <a:endParaRPr kumimoji="0" lang="en-US" sz="32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Students follow their</a:t>
            </a:r>
            <a:r>
              <a:rPr kumimoji="0" lang="en-US" sz="2800" b="0" i="0" u="none" strike="noStrike" kern="1200" cap="none" spc="0" normalizeH="0" noProof="0" dirty="0" smtClean="0">
                <a:ln>
                  <a:noFill/>
                </a:ln>
                <a:solidFill>
                  <a:schemeClr val="tx1"/>
                </a:solidFill>
                <a:effectLst/>
                <a:uLnTx/>
                <a:uFillTx/>
                <a:latin typeface="Gabriola" pitchFamily="82" charset="0"/>
              </a:rPr>
              <a:t> Sentence Maker ©</a:t>
            </a:r>
            <a:r>
              <a:rPr kumimoji="0" lang="en-US" sz="2800" b="0" i="0" u="none" strike="noStrike" kern="1200" cap="none" spc="0" normalizeH="0" baseline="0" noProof="0" dirty="0" smtClean="0">
                <a:ln>
                  <a:noFill/>
                </a:ln>
                <a:solidFill>
                  <a:schemeClr val="tx1"/>
                </a:solidFill>
                <a:effectLst/>
                <a:uLnTx/>
                <a:uFillTx/>
                <a:latin typeface="Gabriola" pitchFamily="82" charset="0"/>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lang="en-US" sz="2800" dirty="0" smtClean="0">
                <a:latin typeface="Gabriola" pitchFamily="82" charset="0"/>
              </a:rPr>
              <a:t>When they are done, the completed story goes in the back pocket of their writing folder.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When</a:t>
            </a:r>
            <a:r>
              <a:rPr kumimoji="0" lang="en-US" sz="2800" b="0" i="0" u="none" strike="noStrike" kern="1200" cap="none" spc="0" normalizeH="0" noProof="0" dirty="0" smtClean="0">
                <a:ln>
                  <a:noFill/>
                </a:ln>
                <a:solidFill>
                  <a:schemeClr val="tx1"/>
                </a:solidFill>
                <a:effectLst/>
                <a:uLnTx/>
                <a:uFillTx/>
                <a:latin typeface="Gabriola" pitchFamily="82" charset="0"/>
              </a:rPr>
              <a:t> they have 4 stories in their folder…they can publish!</a:t>
            </a:r>
          </a:p>
          <a:p>
            <a:pPr marL="274320" lvl="0" indent="-274320">
              <a:spcBef>
                <a:spcPts val="600"/>
              </a:spcBef>
              <a:buClr>
                <a:schemeClr val="accent1"/>
              </a:buClr>
              <a:buSzPct val="70000"/>
              <a:buFont typeface="Wingdings" pitchFamily="2" charset="2"/>
              <a:buChar char="ü"/>
              <a:defRPr/>
            </a:pPr>
            <a:r>
              <a:rPr lang="en-US" sz="2800" dirty="0" smtClean="0">
                <a:latin typeface="Gabriola" pitchFamily="82" charset="0"/>
              </a:rPr>
              <a:t>When they are done, the students must read the story to you.</a:t>
            </a:r>
          </a:p>
          <a:p>
            <a:pPr marL="274320" lvl="0" indent="-274320">
              <a:spcBef>
                <a:spcPts val="600"/>
              </a:spcBef>
              <a:buClr>
                <a:schemeClr val="accent1"/>
              </a:buClr>
              <a:buSzPct val="70000"/>
              <a:buFont typeface="Wingdings" pitchFamily="2" charset="2"/>
              <a:buChar char="ü"/>
              <a:defRPr/>
            </a:pPr>
            <a:r>
              <a:rPr lang="en-US" sz="2800" dirty="0" smtClean="0">
                <a:latin typeface="Gabriola" pitchFamily="82" charset="0"/>
              </a:rPr>
              <a:t>You check with the BIG 3.</a:t>
            </a:r>
          </a:p>
          <a:p>
            <a:pPr marL="274320" lvl="0" indent="-274320">
              <a:spcBef>
                <a:spcPts val="600"/>
              </a:spcBef>
              <a:buClr>
                <a:schemeClr val="accent1"/>
              </a:buClr>
              <a:buSzPct val="70000"/>
              <a:buFont typeface="Wingdings" pitchFamily="2" charset="2"/>
              <a:buChar char="ü"/>
              <a:defRPr/>
            </a:pPr>
            <a:r>
              <a:rPr lang="en-US" sz="2800" dirty="0" smtClean="0">
                <a:latin typeface="Gabriola" pitchFamily="82" charset="0"/>
              </a:rPr>
              <a:t>When they are done,  can add the story to their back pocket.</a:t>
            </a: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Ella.jpg"/>
          <p:cNvPicPr>
            <a:picLocks noChangeAspect="1"/>
          </p:cNvPicPr>
          <p:nvPr/>
        </p:nvPicPr>
        <p:blipFill>
          <a:blip r:embed="rId2" cstate="print"/>
          <a:srcRect t="4466" r="2707" b="6203"/>
          <a:stretch>
            <a:fillRect/>
          </a:stretch>
        </p:blipFill>
        <p:spPr bwMode="auto">
          <a:xfrm>
            <a:off x="381000" y="1066800"/>
            <a:ext cx="7747123" cy="4876800"/>
          </a:xfrm>
          <a:prstGeom prst="rect">
            <a:avLst/>
          </a:prstGeom>
          <a:noFill/>
          <a:ln w="28575">
            <a:solidFill>
              <a:schemeClr val="accent1">
                <a:lumMod val="60000"/>
                <a:lumOff val="40000"/>
              </a:schemeClr>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1000"/>
            <a:ext cx="7772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Another Writing ~ Independent Story Writing</a:t>
            </a:r>
            <a:endParaRPr lang="en-US" sz="4100" b="1" dirty="0">
              <a:solidFill>
                <a:schemeClr val="tx2"/>
              </a:solidFill>
              <a:latin typeface="Gabriola" pitchFamily="82" charset="0"/>
            </a:endParaRPr>
          </a:p>
        </p:txBody>
      </p:sp>
      <p:sp>
        <p:nvSpPr>
          <p:cNvPr id="5" name="Rectangle 3"/>
          <p:cNvSpPr txBox="1">
            <a:spLocks/>
          </p:cNvSpPr>
          <p:nvPr/>
        </p:nvSpPr>
        <p:spPr>
          <a:xfrm>
            <a:off x="457200" y="1295401"/>
            <a:ext cx="8229600" cy="2819399"/>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The Good Old 4-Square</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Start with programmed 4-Squares.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lang="en-US" sz="2800" dirty="0" smtClean="0">
                <a:latin typeface="Gabriola" pitchFamily="82" charset="0"/>
              </a:rPr>
              <a:t>Always talk about the title as the main</a:t>
            </a: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topic.</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Always teach left-to-right, top-to-bottom.</a:t>
            </a:r>
            <a:endParaRPr kumimoji="0" lang="en-US" sz="2800" b="0" i="0" u="none" strike="noStrike" kern="1200" cap="none" spc="0" normalizeH="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endParaRPr kumimoji="0" lang="en-US" sz="28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6" name="Picture 5" descr="C:\Users\Cathy\Documents\blog\blog\writing\4 square.jpg"/>
          <p:cNvPicPr/>
          <p:nvPr/>
        </p:nvPicPr>
        <p:blipFill>
          <a:blip r:embed="rId2" cstate="print"/>
          <a:srcRect/>
          <a:stretch>
            <a:fillRect/>
          </a:stretch>
        </p:blipFill>
        <p:spPr bwMode="auto">
          <a:xfrm>
            <a:off x="5638800" y="1371600"/>
            <a:ext cx="2415420" cy="1787857"/>
          </a:xfrm>
          <a:prstGeom prst="rect">
            <a:avLst/>
          </a:prstGeom>
          <a:noFill/>
          <a:ln w="9525">
            <a:solidFill>
              <a:schemeClr val="accent1">
                <a:lumMod val="60000"/>
                <a:lumOff val="40000"/>
              </a:schemeClr>
            </a:solidFill>
            <a:miter lim="800000"/>
            <a:headEnd/>
            <a:tailEnd/>
          </a:ln>
        </p:spPr>
      </p:pic>
      <p:pic>
        <p:nvPicPr>
          <p:cNvPr id="7" name="Picture 6" descr="C:\Users\Cathy\Documents\blog\blog\4 square\IMG_0665.JPG"/>
          <p:cNvPicPr/>
          <p:nvPr/>
        </p:nvPicPr>
        <p:blipFill>
          <a:blip r:embed="rId3" cstate="print"/>
          <a:srcRect/>
          <a:stretch>
            <a:fillRect/>
          </a:stretch>
        </p:blipFill>
        <p:spPr bwMode="auto">
          <a:xfrm>
            <a:off x="685800" y="4038600"/>
            <a:ext cx="3276600" cy="2667000"/>
          </a:xfrm>
          <a:prstGeom prst="rect">
            <a:avLst/>
          </a:prstGeom>
          <a:noFill/>
          <a:ln w="9525">
            <a:noFill/>
            <a:miter lim="800000"/>
            <a:headEnd/>
            <a:tailEnd/>
          </a:ln>
        </p:spPr>
      </p:pic>
      <p:pic>
        <p:nvPicPr>
          <p:cNvPr id="8" name="Picture 7" descr="C:\Users\Cathy\Documents\blog\blog\4 square\IMG_0666.JPG"/>
          <p:cNvPicPr/>
          <p:nvPr/>
        </p:nvPicPr>
        <p:blipFill>
          <a:blip r:embed="rId4" cstate="print"/>
          <a:srcRect/>
          <a:stretch>
            <a:fillRect/>
          </a:stretch>
        </p:blipFill>
        <p:spPr bwMode="auto">
          <a:xfrm>
            <a:off x="4038600" y="4038600"/>
            <a:ext cx="3810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772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Another Writing ~ Independent Story Writing</a:t>
            </a:r>
            <a:endParaRPr lang="en-US" sz="4100" b="1" dirty="0">
              <a:solidFill>
                <a:schemeClr val="tx2"/>
              </a:solidFill>
              <a:latin typeface="Gabriola" pitchFamily="82" charset="0"/>
            </a:endParaRPr>
          </a:p>
        </p:txBody>
      </p:sp>
      <p:sp>
        <p:nvSpPr>
          <p:cNvPr id="4" name="Rectangle 3"/>
          <p:cNvSpPr txBox="1">
            <a:spLocks/>
          </p:cNvSpPr>
          <p:nvPr/>
        </p:nvSpPr>
        <p:spPr>
          <a:xfrm>
            <a:off x="457200" y="1295401"/>
            <a:ext cx="8229600" cy="5029199"/>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The Can/</a:t>
            </a:r>
            <a:r>
              <a:rPr lang="en-US" sz="3200" dirty="0" smtClean="0">
                <a:latin typeface="Gabriola" pitchFamily="82" charset="0"/>
              </a:rPr>
              <a:t>Have/Are or Is/Can/Likes </a:t>
            </a:r>
            <a:r>
              <a:rPr lang="en-US" sz="2800" dirty="0" smtClean="0">
                <a:latin typeface="Gabriola" pitchFamily="82" charset="0"/>
                <a:hlinkClick r:id="rId2"/>
              </a:rPr>
              <a:t>www.inspiredapple.blogspot.com</a:t>
            </a:r>
            <a:r>
              <a:rPr lang="en-US" sz="2800" dirty="0" smtClean="0">
                <a:latin typeface="Gabriola" pitchFamily="82" charset="0"/>
              </a:rPr>
              <a:t> </a:t>
            </a:r>
            <a:endParaRPr kumimoji="0" lang="en-US" sz="32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Teach the process…and they can create</a:t>
            </a:r>
            <a:r>
              <a:rPr kumimoji="0" lang="en-US" sz="2800" b="0" i="0" u="none" strike="noStrike" kern="1200" cap="none" spc="0" normalizeH="0" noProof="0" dirty="0" smtClean="0">
                <a:ln>
                  <a:noFill/>
                </a:ln>
                <a:solidFill>
                  <a:schemeClr val="tx1"/>
                </a:solidFill>
                <a:effectLst/>
                <a:uLnTx/>
                <a:uFillTx/>
                <a:latin typeface="Gabriola" pitchFamily="82" charset="0"/>
              </a:rPr>
              <a:t> the product.</a:t>
            </a: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lang="en-US" sz="2800" dirty="0" smtClean="0">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800" b="0" i="0" u="none" strike="noStrike" kern="1200" cap="none" spc="0" normalizeH="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lang="en-US" sz="2800" dirty="0" smtClean="0">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r>
              <a:rPr lang="en-US" sz="2800" dirty="0" smtClean="0">
                <a:latin typeface="Gabriola" pitchFamily="82" charset="0"/>
              </a:rPr>
              <a:t>Write Me Three ~ </a:t>
            </a:r>
            <a:r>
              <a:rPr lang="en-US" sz="2800" dirty="0" smtClean="0">
                <a:latin typeface="Gabriola" pitchFamily="82" charset="0"/>
                <a:hlinkClick r:id="rId3"/>
              </a:rPr>
              <a:t>www.sharingkindergarten.com</a:t>
            </a:r>
            <a:endParaRPr lang="en-US" sz="2800" dirty="0" smtClean="0">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kumimoji="0" lang="en-US" sz="2800" b="0" i="0" u="none" strike="noStrike" kern="1200" cap="none" spc="0" normalizeH="0" noProof="0" dirty="0" smtClean="0">
                <a:ln>
                  <a:noFill/>
                </a:ln>
                <a:solidFill>
                  <a:schemeClr val="tx1"/>
                </a:solidFill>
                <a:effectLst/>
                <a:uLnTx/>
                <a:uFillTx/>
                <a:latin typeface="Gabriola" pitchFamily="82" charset="0"/>
              </a:rPr>
              <a:t>Teach </a:t>
            </a:r>
            <a:r>
              <a:rPr kumimoji="0" lang="en-US" sz="2800" b="0" i="0" u="none" strike="noStrike" kern="1200" cap="none" spc="0" normalizeH="0" noProof="0" dirty="0" err="1" smtClean="0">
                <a:ln>
                  <a:noFill/>
                </a:ln>
                <a:solidFill>
                  <a:schemeClr val="tx1"/>
                </a:solidFill>
                <a:effectLst/>
                <a:uLnTx/>
                <a:uFillTx/>
                <a:latin typeface="Gabriola" pitchFamily="82" charset="0"/>
              </a:rPr>
              <a:t>th</a:t>
            </a:r>
            <a:r>
              <a:rPr lang="en-US" sz="2800" dirty="0" smtClean="0">
                <a:latin typeface="Gabriola" pitchFamily="82" charset="0"/>
              </a:rPr>
              <a:t>e process…and they can create the product</a:t>
            </a:r>
            <a:endParaRPr kumimoji="0" lang="en-US" sz="2800" b="0" i="0" u="none" strike="noStrike" kern="1200" cap="none" spc="0" normalizeH="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endParaRPr kumimoji="0" lang="en-US" sz="28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6" name="Picture 5" descr="C:\Users\Cathy\Documents\blog\IMAG0183.jpg"/>
          <p:cNvPicPr/>
          <p:nvPr/>
        </p:nvPicPr>
        <p:blipFill>
          <a:blip r:embed="rId4" cstate="print"/>
          <a:srcRect t="17433" b="17337"/>
          <a:stretch>
            <a:fillRect/>
          </a:stretch>
        </p:blipFill>
        <p:spPr bwMode="auto">
          <a:xfrm>
            <a:off x="1143000" y="2438400"/>
            <a:ext cx="1828800" cy="1524000"/>
          </a:xfrm>
          <a:prstGeom prst="rect">
            <a:avLst/>
          </a:prstGeom>
          <a:noFill/>
          <a:ln w="9525">
            <a:noFill/>
            <a:miter lim="800000"/>
            <a:headEnd/>
            <a:tailEnd/>
          </a:ln>
        </p:spPr>
      </p:pic>
      <p:pic>
        <p:nvPicPr>
          <p:cNvPr id="7" name="Picture 6" descr="Tunstall's Teaching Tidbits: writing"/>
          <p:cNvPicPr/>
          <p:nvPr/>
        </p:nvPicPr>
        <p:blipFill>
          <a:blip r:embed="rId5" cstate="print"/>
          <a:srcRect t="7051"/>
          <a:stretch>
            <a:fillRect/>
          </a:stretch>
        </p:blipFill>
        <p:spPr bwMode="auto">
          <a:xfrm>
            <a:off x="3200400" y="2438400"/>
            <a:ext cx="1905000" cy="1524000"/>
          </a:xfrm>
          <a:prstGeom prst="rect">
            <a:avLst/>
          </a:prstGeom>
          <a:noFill/>
          <a:ln w="9525">
            <a:noFill/>
            <a:miter lim="800000"/>
            <a:headEnd/>
            <a:tailEnd/>
          </a:ln>
        </p:spPr>
      </p:pic>
      <p:pic>
        <p:nvPicPr>
          <p:cNvPr id="8" name="Picture 7" descr="http://4.bp.blogspot.com/-2xz3oyWFDXw/TZuEIlmlM8I/AAAAAAAAAPg/Z9tXQ25HX2s/s320/IMG_0228.JPG"/>
          <p:cNvPicPr/>
          <p:nvPr/>
        </p:nvPicPr>
        <p:blipFill>
          <a:blip r:embed="rId6" cstate="print"/>
          <a:srcRect/>
          <a:stretch>
            <a:fillRect/>
          </a:stretch>
        </p:blipFill>
        <p:spPr bwMode="auto">
          <a:xfrm>
            <a:off x="5257800" y="2438400"/>
            <a:ext cx="2514600" cy="1524000"/>
          </a:xfrm>
          <a:prstGeom prst="rect">
            <a:avLst/>
          </a:prstGeom>
          <a:noFill/>
          <a:ln w="9525">
            <a:noFill/>
            <a:miter lim="800000"/>
            <a:headEnd/>
            <a:tailEnd/>
          </a:ln>
        </p:spPr>
      </p:pic>
      <p:pic>
        <p:nvPicPr>
          <p:cNvPr id="71683" name="Picture 3"/>
          <p:cNvPicPr>
            <a:picLocks noChangeAspect="1" noChangeArrowheads="1"/>
          </p:cNvPicPr>
          <p:nvPr/>
        </p:nvPicPr>
        <p:blipFill>
          <a:blip r:embed="rId7" cstate="print"/>
          <a:srcRect/>
          <a:stretch>
            <a:fillRect/>
          </a:stretch>
        </p:blipFill>
        <p:spPr bwMode="auto">
          <a:xfrm>
            <a:off x="1858065" y="4953000"/>
            <a:ext cx="2180535" cy="1709738"/>
          </a:xfrm>
          <a:prstGeom prst="rect">
            <a:avLst/>
          </a:prstGeom>
          <a:noFill/>
          <a:ln w="19050">
            <a:solidFill>
              <a:schemeClr val="tx1"/>
            </a:solidFill>
            <a:miter lim="800000"/>
            <a:headEnd/>
            <a:tailEnd/>
          </a:ln>
          <a:effectLst/>
        </p:spPr>
      </p:pic>
      <p:pic>
        <p:nvPicPr>
          <p:cNvPr id="10" name="Picture 9" descr="C:\Users\Cathy\AppData\Local\Microsoft\Windows\Temporary Internet Files\Content.Word\write me 3 (2).jpg"/>
          <p:cNvPicPr/>
          <p:nvPr/>
        </p:nvPicPr>
        <p:blipFill>
          <a:blip r:embed="rId8" cstate="print"/>
          <a:srcRect/>
          <a:stretch>
            <a:fillRect/>
          </a:stretch>
        </p:blipFill>
        <p:spPr bwMode="auto">
          <a:xfrm>
            <a:off x="4572000" y="4953000"/>
            <a:ext cx="24384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772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Thinking Maps…</a:t>
            </a:r>
            <a:endParaRPr lang="en-US" sz="4100" b="1" dirty="0">
              <a:solidFill>
                <a:schemeClr val="tx2"/>
              </a:solidFill>
              <a:latin typeface="Gabriola" pitchFamily="82" charset="0"/>
            </a:endParaRPr>
          </a:p>
        </p:txBody>
      </p:sp>
      <p:sp>
        <p:nvSpPr>
          <p:cNvPr id="4" name="Rectangle 3"/>
          <p:cNvSpPr txBox="1">
            <a:spLocks/>
          </p:cNvSpPr>
          <p:nvPr/>
        </p:nvSpPr>
        <p:spPr>
          <a:xfrm>
            <a:off x="457200" y="1295401"/>
            <a:ext cx="8229600" cy="2362199"/>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A map</a:t>
            </a:r>
            <a:r>
              <a:rPr kumimoji="0" lang="en-US" sz="3200" b="0" i="0" u="none" strike="noStrike" kern="1200" cap="none" spc="0" normalizeH="0" noProof="0" dirty="0" smtClean="0">
                <a:ln>
                  <a:noFill/>
                </a:ln>
                <a:solidFill>
                  <a:schemeClr val="tx1"/>
                </a:solidFill>
                <a:effectLst/>
                <a:uLnTx/>
                <a:uFillTx/>
                <a:latin typeface="Gabriola" pitchFamily="82" charset="0"/>
              </a:rPr>
              <a:t> is a PRE-WRITE!  </a:t>
            </a:r>
            <a:r>
              <a:rPr lang="en-US" sz="3200" dirty="0" smtClean="0">
                <a:latin typeface="Gabriola" pitchFamily="82" charset="0"/>
              </a:rPr>
              <a:t>There must be authentic writing that follows.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endParaRPr kumimoji="0" lang="en-US" sz="32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lang="en-US" sz="3200" dirty="0" smtClean="0">
                <a:latin typeface="Gabriola" pitchFamily="82" charset="0"/>
              </a:rPr>
              <a:t>Circle Map:  For defining context…</a:t>
            </a: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5" name="Picture 4" descr="C:\Users\Cathy\Documents\blog\thinking maps\fall thinking map.jpg"/>
          <p:cNvPicPr/>
          <p:nvPr/>
        </p:nvPicPr>
        <p:blipFill>
          <a:blip r:embed="rId2" cstate="print"/>
          <a:srcRect/>
          <a:stretch>
            <a:fillRect/>
          </a:stretch>
        </p:blipFill>
        <p:spPr bwMode="auto">
          <a:xfrm>
            <a:off x="4953000" y="2209800"/>
            <a:ext cx="2971800" cy="3810000"/>
          </a:xfrm>
          <a:prstGeom prst="rect">
            <a:avLst/>
          </a:prstGeom>
          <a:noFill/>
          <a:ln w="28575">
            <a:solidFill>
              <a:schemeClr val="tx1"/>
            </a:solidFill>
            <a:miter lim="800000"/>
            <a:headEnd/>
            <a:tailEnd/>
          </a:ln>
        </p:spPr>
      </p:pic>
      <p:pic>
        <p:nvPicPr>
          <p:cNvPr id="6" name="Picture 5" descr="C:\Users\Cathy\Documents\blog\thinking maps\IMG_0764.JPG"/>
          <p:cNvPicPr/>
          <p:nvPr/>
        </p:nvPicPr>
        <p:blipFill>
          <a:blip r:embed="rId3" cstate="print"/>
          <a:srcRect/>
          <a:stretch>
            <a:fillRect/>
          </a:stretch>
        </p:blipFill>
        <p:spPr bwMode="auto">
          <a:xfrm>
            <a:off x="838200" y="3581400"/>
            <a:ext cx="3429000" cy="2819400"/>
          </a:xfrm>
          <a:prstGeom prst="rect">
            <a:avLst/>
          </a:prstGeom>
          <a:noFill/>
          <a:ln w="28575">
            <a:solidFill>
              <a:schemeClr val="tx1"/>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772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Thinking Maps…</a:t>
            </a:r>
            <a:endParaRPr lang="en-US" sz="4100" b="1" dirty="0">
              <a:solidFill>
                <a:schemeClr val="tx2"/>
              </a:solidFill>
              <a:latin typeface="Gabriola" pitchFamily="82" charset="0"/>
            </a:endParaRPr>
          </a:p>
        </p:txBody>
      </p:sp>
      <p:sp>
        <p:nvSpPr>
          <p:cNvPr id="4" name="Rectangle 3"/>
          <p:cNvSpPr txBox="1">
            <a:spLocks/>
          </p:cNvSpPr>
          <p:nvPr/>
        </p:nvSpPr>
        <p:spPr>
          <a:xfrm>
            <a:off x="457200" y="1295401"/>
            <a:ext cx="8229600" cy="761999"/>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lang="en-US" sz="3200" dirty="0" smtClean="0">
                <a:latin typeface="Gabriola" pitchFamily="82" charset="0"/>
              </a:rPr>
              <a:t>Tree Map:  For classifying and grouping…</a:t>
            </a: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7" name="Picture 6" descr="C:\Users\Cathy\Documents\blog\thinking maps\IMG_0760.JPG"/>
          <p:cNvPicPr/>
          <p:nvPr/>
        </p:nvPicPr>
        <p:blipFill>
          <a:blip r:embed="rId2" cstate="print"/>
          <a:srcRect b="20976"/>
          <a:stretch>
            <a:fillRect/>
          </a:stretch>
        </p:blipFill>
        <p:spPr bwMode="auto">
          <a:xfrm>
            <a:off x="5791200" y="457200"/>
            <a:ext cx="2828925" cy="3259221"/>
          </a:xfrm>
          <a:prstGeom prst="rect">
            <a:avLst/>
          </a:prstGeom>
          <a:noFill/>
          <a:ln w="28575">
            <a:solidFill>
              <a:schemeClr val="tx1"/>
            </a:solidFill>
            <a:miter lim="800000"/>
            <a:headEnd/>
            <a:tailEnd/>
          </a:ln>
        </p:spPr>
      </p:pic>
      <p:pic>
        <p:nvPicPr>
          <p:cNvPr id="8" name="Picture 7" descr="C:\Users\Cathy\Documents\blog\IMAG0248.jpg"/>
          <p:cNvPicPr/>
          <p:nvPr/>
        </p:nvPicPr>
        <p:blipFill>
          <a:blip r:embed="rId3" cstate="print"/>
          <a:srcRect t="4558" r="7831"/>
          <a:stretch>
            <a:fillRect/>
          </a:stretch>
        </p:blipFill>
        <p:spPr bwMode="auto">
          <a:xfrm>
            <a:off x="457200" y="2362200"/>
            <a:ext cx="4953000" cy="4038600"/>
          </a:xfrm>
          <a:prstGeom prst="rect">
            <a:avLst/>
          </a:prstGeom>
          <a:noFill/>
          <a:ln w="28575">
            <a:solidFill>
              <a:schemeClr val="tx1"/>
            </a:solid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772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Thinking Maps…</a:t>
            </a:r>
            <a:endParaRPr lang="en-US" sz="4100" b="1" dirty="0">
              <a:solidFill>
                <a:schemeClr val="tx2"/>
              </a:solidFill>
              <a:latin typeface="Gabriola" pitchFamily="82" charset="0"/>
            </a:endParaRPr>
          </a:p>
        </p:txBody>
      </p:sp>
      <p:sp>
        <p:nvSpPr>
          <p:cNvPr id="4" name="Rectangle 3"/>
          <p:cNvSpPr txBox="1">
            <a:spLocks/>
          </p:cNvSpPr>
          <p:nvPr/>
        </p:nvSpPr>
        <p:spPr>
          <a:xfrm>
            <a:off x="457200" y="1295401"/>
            <a:ext cx="8229600" cy="761999"/>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lang="en-US" sz="3200" dirty="0" smtClean="0">
                <a:latin typeface="Gabriola" pitchFamily="82" charset="0"/>
              </a:rPr>
              <a:t>Bubble Map:  For describing using adjectives…</a:t>
            </a: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sp>
        <p:nvSpPr>
          <p:cNvPr id="5" name="Rectangle 3"/>
          <p:cNvSpPr txBox="1">
            <a:spLocks/>
          </p:cNvSpPr>
          <p:nvPr/>
        </p:nvSpPr>
        <p:spPr>
          <a:xfrm>
            <a:off x="457200" y="3429000"/>
            <a:ext cx="8229600" cy="28956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lang="en-US" sz="3200" dirty="0" smtClean="0">
                <a:latin typeface="Gabriola" pitchFamily="82" charset="0"/>
              </a:rPr>
              <a:t>Double Bubble Map:  For comparing and </a:t>
            </a:r>
            <a:r>
              <a:rPr lang="en-US" sz="3200" dirty="0" err="1" smtClean="0">
                <a:latin typeface="Gabriola" pitchFamily="82" charset="0"/>
              </a:rPr>
              <a:t>constrasting</a:t>
            </a:r>
            <a:r>
              <a:rPr lang="en-US" sz="3200" dirty="0" smtClean="0">
                <a:latin typeface="Gabriola" pitchFamily="82" charset="0"/>
              </a:rPr>
              <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endParaRPr kumimoji="0" lang="en-US" sz="32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lang="en-US" sz="3200" dirty="0" smtClean="0">
                <a:latin typeface="Gabriola" pitchFamily="82" charset="0"/>
              </a:rPr>
              <a:t>My favorite is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lang="en-US" sz="3200" dirty="0" smtClean="0">
                <a:latin typeface="Gabriola" pitchFamily="82" charset="0"/>
              </a:rPr>
              <a:t>penny v. nickel</a:t>
            </a: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6" name="Picture 5" descr="C:\Users\Cathy\Documents\blog\thinking maps\IMG_0768.JPG"/>
          <p:cNvPicPr/>
          <p:nvPr/>
        </p:nvPicPr>
        <p:blipFill>
          <a:blip r:embed="rId2" cstate="print"/>
          <a:srcRect/>
          <a:stretch>
            <a:fillRect/>
          </a:stretch>
        </p:blipFill>
        <p:spPr bwMode="auto">
          <a:xfrm>
            <a:off x="3733800" y="4191000"/>
            <a:ext cx="3733800" cy="2480534"/>
          </a:xfrm>
          <a:prstGeom prst="rect">
            <a:avLst/>
          </a:prstGeom>
          <a:noFill/>
          <a:ln w="28575">
            <a:solidFill>
              <a:schemeClr val="tx1"/>
            </a:solidFill>
            <a:miter lim="800000"/>
            <a:headEnd/>
            <a:tailEnd/>
          </a:ln>
        </p:spPr>
      </p:pic>
      <p:pic>
        <p:nvPicPr>
          <p:cNvPr id="7" name="Picture 6" descr="Here's a poster with a bubble map on the nickel. Great for use in a lesson on identifying coins."/>
          <p:cNvPicPr/>
          <p:nvPr/>
        </p:nvPicPr>
        <p:blipFill>
          <a:blip r:embed="rId3" cstate="print"/>
          <a:srcRect/>
          <a:stretch>
            <a:fillRect/>
          </a:stretch>
        </p:blipFill>
        <p:spPr bwMode="auto">
          <a:xfrm>
            <a:off x="6400800" y="609600"/>
            <a:ext cx="2038350" cy="2667000"/>
          </a:xfrm>
          <a:prstGeom prst="rect">
            <a:avLst/>
          </a:prstGeom>
          <a:noFill/>
          <a:ln w="28575">
            <a:solidFill>
              <a:schemeClr val="tx1"/>
            </a:solid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772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Thinking Maps…</a:t>
            </a:r>
            <a:endParaRPr lang="en-US" sz="4100" b="1" dirty="0">
              <a:solidFill>
                <a:schemeClr val="tx2"/>
              </a:solidFill>
              <a:latin typeface="Gabriola" pitchFamily="82" charset="0"/>
            </a:endParaRPr>
          </a:p>
        </p:txBody>
      </p:sp>
      <p:sp>
        <p:nvSpPr>
          <p:cNvPr id="4" name="Rectangle 3"/>
          <p:cNvSpPr txBox="1">
            <a:spLocks/>
          </p:cNvSpPr>
          <p:nvPr/>
        </p:nvSpPr>
        <p:spPr>
          <a:xfrm>
            <a:off x="457200" y="1295401"/>
            <a:ext cx="8229600" cy="761999"/>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lang="en-US" sz="3200" dirty="0" smtClean="0">
                <a:latin typeface="Gabriola" pitchFamily="82" charset="0"/>
              </a:rPr>
              <a:t>Flow Map:  For sequencing and ordering…</a:t>
            </a: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5" name="Picture 4" descr="C:\Users\Cathy\Documents\blog\thinking maps\IMG_0767.JPG"/>
          <p:cNvPicPr/>
          <p:nvPr/>
        </p:nvPicPr>
        <p:blipFill>
          <a:blip r:embed="rId2" cstate="print"/>
          <a:srcRect/>
          <a:stretch>
            <a:fillRect/>
          </a:stretch>
        </p:blipFill>
        <p:spPr bwMode="auto">
          <a:xfrm>
            <a:off x="381000" y="1905000"/>
            <a:ext cx="8229600" cy="2819400"/>
          </a:xfrm>
          <a:prstGeom prst="rect">
            <a:avLst/>
          </a:prstGeom>
          <a:noFill/>
          <a:ln w="28575">
            <a:solidFill>
              <a:schemeClr val="tx1"/>
            </a:solidFill>
            <a:miter lim="800000"/>
            <a:headEnd/>
            <a:tailEnd/>
          </a:ln>
        </p:spPr>
      </p:pic>
      <p:pic>
        <p:nvPicPr>
          <p:cNvPr id="6" name="Picture 5" descr="C:\Users\Cathy\Documents\blog\thinking maps\IMG_0772.JPG"/>
          <p:cNvPicPr/>
          <p:nvPr/>
        </p:nvPicPr>
        <p:blipFill>
          <a:blip r:embed="rId3" cstate="print"/>
          <a:srcRect/>
          <a:stretch>
            <a:fillRect/>
          </a:stretch>
        </p:blipFill>
        <p:spPr bwMode="auto">
          <a:xfrm>
            <a:off x="457200" y="4874206"/>
            <a:ext cx="5257800" cy="1831394"/>
          </a:xfrm>
          <a:prstGeom prst="rect">
            <a:avLst/>
          </a:prstGeom>
          <a:noFill/>
          <a:ln w="28575">
            <a:solidFill>
              <a:schemeClr val="tx1"/>
            </a:solidFill>
            <a:miter lim="800000"/>
            <a:headEnd/>
            <a:tailEnd/>
          </a:ln>
        </p:spPr>
      </p:pic>
      <p:pic>
        <p:nvPicPr>
          <p:cNvPr id="78850" name="Picture 2" descr="C:\Users\Cathy\Documents\blog\anchor charts\IMAG0499.jpg"/>
          <p:cNvPicPr>
            <a:picLocks noChangeAspect="1" noChangeArrowheads="1"/>
          </p:cNvPicPr>
          <p:nvPr/>
        </p:nvPicPr>
        <p:blipFill>
          <a:blip r:embed="rId4" cstate="print"/>
          <a:srcRect l="20411" t="4876" r="41683" b="43929"/>
          <a:stretch>
            <a:fillRect/>
          </a:stretch>
        </p:blipFill>
        <p:spPr bwMode="auto">
          <a:xfrm>
            <a:off x="6324600" y="228600"/>
            <a:ext cx="1981200" cy="1600200"/>
          </a:xfrm>
          <a:prstGeom prst="rect">
            <a:avLst/>
          </a:prstGeom>
          <a:noFill/>
          <a:ln w="28575">
            <a:solidFill>
              <a:schemeClr val="tx1"/>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772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Thinking Maps…</a:t>
            </a:r>
            <a:endParaRPr lang="en-US" sz="4100" b="1" dirty="0">
              <a:solidFill>
                <a:schemeClr val="tx2"/>
              </a:solidFill>
              <a:latin typeface="Gabriola" pitchFamily="82" charset="0"/>
            </a:endParaRPr>
          </a:p>
        </p:txBody>
      </p:sp>
      <p:sp>
        <p:nvSpPr>
          <p:cNvPr id="4" name="Rectangle 3"/>
          <p:cNvSpPr txBox="1">
            <a:spLocks/>
          </p:cNvSpPr>
          <p:nvPr/>
        </p:nvSpPr>
        <p:spPr>
          <a:xfrm>
            <a:off x="457200" y="1295401"/>
            <a:ext cx="8229600" cy="761999"/>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lang="en-US" sz="3200" dirty="0" smtClean="0">
                <a:latin typeface="Gabriola" pitchFamily="82" charset="0"/>
              </a:rPr>
              <a:t>Brace Map:  For analyzing whole objects and parts…</a:t>
            </a: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5" name="Picture 4" descr="C:\Users\Cathy\Documents\blog\thinking maps\IMG_0762.JPG"/>
          <p:cNvPicPr/>
          <p:nvPr/>
        </p:nvPicPr>
        <p:blipFill>
          <a:blip r:embed="rId2" cstate="print"/>
          <a:srcRect/>
          <a:stretch>
            <a:fillRect/>
          </a:stretch>
        </p:blipFill>
        <p:spPr bwMode="auto">
          <a:xfrm>
            <a:off x="533400" y="2133600"/>
            <a:ext cx="2962275" cy="2153950"/>
          </a:xfrm>
          <a:prstGeom prst="rect">
            <a:avLst/>
          </a:prstGeom>
          <a:noFill/>
          <a:ln w="28575">
            <a:solidFill>
              <a:schemeClr val="tx1"/>
            </a:solidFill>
            <a:miter lim="800000"/>
            <a:headEnd/>
            <a:tailEnd/>
          </a:ln>
        </p:spPr>
      </p:pic>
      <p:pic>
        <p:nvPicPr>
          <p:cNvPr id="6" name="Picture 5" descr="C:\Users\Cathy\Documents\blog\thinking maps\IMG_0763.JPG"/>
          <p:cNvPicPr/>
          <p:nvPr/>
        </p:nvPicPr>
        <p:blipFill>
          <a:blip r:embed="rId3" cstate="print"/>
          <a:srcRect/>
          <a:stretch>
            <a:fillRect/>
          </a:stretch>
        </p:blipFill>
        <p:spPr bwMode="auto">
          <a:xfrm>
            <a:off x="3733800" y="3733800"/>
            <a:ext cx="3627000" cy="2952750"/>
          </a:xfrm>
          <a:prstGeom prst="rect">
            <a:avLst/>
          </a:prstGeom>
          <a:noFill/>
          <a:ln w="28575">
            <a:solidFill>
              <a:schemeClr val="tx1"/>
            </a:solidFill>
            <a:miter lim="800000"/>
            <a:headEnd/>
            <a:tailEnd/>
          </a:ln>
        </p:spPr>
      </p:pic>
      <p:pic>
        <p:nvPicPr>
          <p:cNvPr id="7" name="Picture 6" descr="http://t0.gstatic.com/images?q=tbn:ANd9GcSzh8toIL4cy6_-BB4J45BM23FDO8ATWdQQL-VFYwv6fsTU1R-IaQ"/>
          <p:cNvPicPr/>
          <p:nvPr/>
        </p:nvPicPr>
        <p:blipFill>
          <a:blip r:embed="rId4" cstate="print"/>
          <a:srcRect/>
          <a:stretch>
            <a:fillRect/>
          </a:stretch>
        </p:blipFill>
        <p:spPr bwMode="auto">
          <a:xfrm>
            <a:off x="685800" y="4724400"/>
            <a:ext cx="2438400" cy="1876425"/>
          </a:xfrm>
          <a:prstGeom prst="rect">
            <a:avLst/>
          </a:prstGeom>
          <a:noFill/>
          <a:ln w="28575">
            <a:solidFill>
              <a:schemeClr val="tx1"/>
            </a:solidFill>
            <a:miter lim="800000"/>
            <a:headEnd/>
            <a:tailEnd/>
          </a:ln>
        </p:spPr>
      </p:pic>
      <p:pic>
        <p:nvPicPr>
          <p:cNvPr id="8" name="Picture 7" descr="http://media-cache-ec3.pinimg.com/192x/af/74/59/af74595596f981324b3154f0f3713ce7.jpg"/>
          <p:cNvPicPr/>
          <p:nvPr/>
        </p:nvPicPr>
        <p:blipFill>
          <a:blip r:embed="rId5" cstate="print"/>
          <a:srcRect/>
          <a:stretch>
            <a:fillRect/>
          </a:stretch>
        </p:blipFill>
        <p:spPr bwMode="auto">
          <a:xfrm>
            <a:off x="6629400" y="1905000"/>
            <a:ext cx="1828800" cy="2438400"/>
          </a:xfrm>
          <a:prstGeom prst="rect">
            <a:avLst/>
          </a:prstGeom>
          <a:noFill/>
          <a:ln w="28575">
            <a:solidFill>
              <a:schemeClr val="tx1"/>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7724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Thinking Maps…</a:t>
            </a:r>
            <a:endParaRPr lang="en-US" sz="4100" b="1" dirty="0">
              <a:solidFill>
                <a:schemeClr val="tx2"/>
              </a:solidFill>
              <a:latin typeface="Gabriola" pitchFamily="82" charset="0"/>
            </a:endParaRPr>
          </a:p>
        </p:txBody>
      </p:sp>
      <p:sp>
        <p:nvSpPr>
          <p:cNvPr id="4" name="Rectangle 3"/>
          <p:cNvSpPr txBox="1">
            <a:spLocks/>
          </p:cNvSpPr>
          <p:nvPr/>
        </p:nvSpPr>
        <p:spPr>
          <a:xfrm>
            <a:off x="457200" y="1295401"/>
            <a:ext cx="8229600" cy="761999"/>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lang="en-US" sz="3200" dirty="0" smtClean="0">
                <a:latin typeface="Gabriola" pitchFamily="82" charset="0"/>
              </a:rPr>
              <a:t>Bridge Map:  For seeing analogies…</a:t>
            </a: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5" name="Picture 4" descr="C:\Users\Cathy\Documents\blog\thinking maps\IMG_0770.JPG"/>
          <p:cNvPicPr/>
          <p:nvPr/>
        </p:nvPicPr>
        <p:blipFill>
          <a:blip r:embed="rId2" cstate="print"/>
          <a:srcRect/>
          <a:stretch>
            <a:fillRect/>
          </a:stretch>
        </p:blipFill>
        <p:spPr bwMode="auto">
          <a:xfrm>
            <a:off x="457200" y="1981200"/>
            <a:ext cx="8001000" cy="1330331"/>
          </a:xfrm>
          <a:prstGeom prst="rect">
            <a:avLst/>
          </a:prstGeom>
          <a:noFill/>
          <a:ln w="57150">
            <a:solidFill>
              <a:schemeClr val="tx1"/>
            </a:solidFill>
            <a:miter lim="800000"/>
            <a:headEnd/>
            <a:tailEnd/>
          </a:ln>
        </p:spPr>
      </p:pic>
      <p:pic>
        <p:nvPicPr>
          <p:cNvPr id="6" name="Picture 5" descr="C:\Users\Cathy\Documents\blog\thinking maps\IMG_0769.JPG"/>
          <p:cNvPicPr/>
          <p:nvPr/>
        </p:nvPicPr>
        <p:blipFill>
          <a:blip r:embed="rId3" cstate="print"/>
          <a:srcRect/>
          <a:stretch>
            <a:fillRect/>
          </a:stretch>
        </p:blipFill>
        <p:spPr bwMode="auto">
          <a:xfrm>
            <a:off x="457200" y="3505200"/>
            <a:ext cx="8077200" cy="1188893"/>
          </a:xfrm>
          <a:prstGeom prst="rect">
            <a:avLst/>
          </a:prstGeom>
          <a:noFill/>
          <a:ln w="28575">
            <a:solidFill>
              <a:schemeClr val="tx1"/>
            </a:solidFill>
            <a:miter lim="800000"/>
            <a:headEnd/>
            <a:tailEnd/>
          </a:ln>
        </p:spPr>
      </p:pic>
      <p:pic>
        <p:nvPicPr>
          <p:cNvPr id="7" name="Picture 6" descr="C:\Users\Cathy\Documents\blog\thinking maps\IMAG0239.jpg"/>
          <p:cNvPicPr/>
          <p:nvPr/>
        </p:nvPicPr>
        <p:blipFill>
          <a:blip r:embed="rId4" cstate="print"/>
          <a:srcRect/>
          <a:stretch>
            <a:fillRect/>
          </a:stretch>
        </p:blipFill>
        <p:spPr bwMode="auto">
          <a:xfrm>
            <a:off x="457200" y="4876800"/>
            <a:ext cx="7467600" cy="1593844"/>
          </a:xfrm>
          <a:prstGeom prst="rect">
            <a:avLst/>
          </a:prstGeom>
          <a:noFill/>
          <a:ln w="28575">
            <a:solidFill>
              <a:schemeClr val="tx1"/>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09800" y="914400"/>
            <a:ext cx="6477000" cy="4857750"/>
          </a:xfrm>
          <a:prstGeom prst="rect">
            <a:avLst/>
          </a:prstGeom>
          <a:noFill/>
          <a:ln w="9525">
            <a:noFill/>
            <a:miter lim="800000"/>
            <a:headEnd/>
            <a:tailEnd/>
          </a:ln>
          <a:effectLst/>
        </p:spPr>
      </p:pic>
      <p:sp>
        <p:nvSpPr>
          <p:cNvPr id="3" name="Oval 2"/>
          <p:cNvSpPr/>
          <p:nvPr/>
        </p:nvSpPr>
        <p:spPr>
          <a:xfrm>
            <a:off x="609600" y="685800"/>
            <a:ext cx="1371600" cy="1295400"/>
          </a:xfrm>
          <a:prstGeom prst="ellipse">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HelloKelly" pitchFamily="2" charset="0"/>
                <a:ea typeface="HelloKelly" pitchFamily="2" charset="0"/>
              </a:rPr>
              <a:t>2</a:t>
            </a:r>
            <a:endParaRPr lang="en-US" sz="7200" dirty="0">
              <a:latin typeface="HelloKelly" pitchFamily="2" charset="0"/>
              <a:ea typeface="HelloKelly" pitchFamily="2"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228600"/>
            <a:ext cx="8229600" cy="1431161"/>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Where do you keep their writing? </a:t>
            </a:r>
          </a:p>
          <a:p>
            <a:pPr lvl="0">
              <a:spcBef>
                <a:spcPts val="600"/>
              </a:spcBef>
              <a:buClr>
                <a:schemeClr val="accent1"/>
              </a:buClr>
              <a:buSzPct val="70000"/>
              <a:defRPr/>
            </a:pPr>
            <a:r>
              <a:rPr lang="en-US" sz="4100" b="1" dirty="0" smtClean="0">
                <a:solidFill>
                  <a:schemeClr val="tx2"/>
                </a:solidFill>
                <a:latin typeface="Gabriola" pitchFamily="82" charset="0"/>
              </a:rPr>
              <a:t>1.  Writing Folders</a:t>
            </a:r>
            <a:endParaRPr lang="en-US" sz="4100" b="1" dirty="0">
              <a:solidFill>
                <a:schemeClr val="tx2"/>
              </a:solidFill>
              <a:latin typeface="Gabriola" pitchFamily="82" charset="0"/>
            </a:endParaRPr>
          </a:p>
        </p:txBody>
      </p:sp>
      <p:sp>
        <p:nvSpPr>
          <p:cNvPr id="9" name="Rectangle 3"/>
          <p:cNvSpPr txBox="1">
            <a:spLocks/>
          </p:cNvSpPr>
          <p:nvPr/>
        </p:nvSpPr>
        <p:spPr>
          <a:xfrm>
            <a:off x="457200" y="1600200"/>
            <a:ext cx="8229600" cy="49530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Welcome Back...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Students are given new Writer’s Workshop folders.  </a:t>
            </a: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In the folders, you should have</a:t>
            </a:r>
          </a:p>
          <a:p>
            <a:pPr marL="914400" marR="0" lvl="2" indent="-18288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Gabriola" pitchFamily="82" charset="0"/>
              </a:rPr>
              <a:t>individual Sentence Makers ©</a:t>
            </a:r>
          </a:p>
          <a:p>
            <a:pPr marL="914400" marR="0" lvl="2" indent="-18288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Gabriola" pitchFamily="82" charset="0"/>
              </a:rPr>
              <a:t>Fountas and Pinnell Sound Charts</a:t>
            </a:r>
          </a:p>
          <a:p>
            <a:pPr marL="914400" marR="0" lvl="2" indent="-18288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
              <a:tabLst/>
              <a:defRPr/>
            </a:pPr>
            <a:r>
              <a:rPr lang="en-US" sz="2000" dirty="0" smtClean="0">
                <a:latin typeface="Gabriola" pitchFamily="82" charset="0"/>
              </a:rPr>
              <a:t>Create a student-made BIG 3</a:t>
            </a:r>
            <a:endParaRPr kumimoji="0" lang="en-US" sz="2000" b="0" i="0" u="none" strike="noStrike" kern="1200" cap="none" spc="0" normalizeH="0" baseline="0" noProof="0" dirty="0" smtClean="0">
              <a:ln>
                <a:noFill/>
              </a:ln>
              <a:solidFill>
                <a:schemeClr val="tx1"/>
              </a:solidFill>
              <a:effectLst/>
              <a:uLnTx/>
              <a:uFillTx/>
              <a:latin typeface="Gabriola" pitchFamily="82" charset="0"/>
            </a:endParaRP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The front pocket should be labeled…Rough Draft</a:t>
            </a: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The back pocket should be labeled…To Be Published</a:t>
            </a:r>
          </a:p>
          <a:p>
            <a:pPr marL="182880" indent="-274320">
              <a:spcBef>
                <a:spcPct val="20000"/>
              </a:spcBef>
              <a:buClr>
                <a:schemeClr val="accent1"/>
              </a:buClr>
              <a:buSzPct val="80000"/>
              <a:buFont typeface="Wingdings" pitchFamily="2" charset="2"/>
              <a:buChar char=""/>
            </a:pPr>
            <a:r>
              <a:rPr lang="en-US" sz="2800" dirty="0" smtClean="0">
                <a:latin typeface="Gabriola" pitchFamily="82" charset="0"/>
              </a:rPr>
              <a:t>As you start the month, you write the story on the board/document camera/overhead, while they write on paper.  Write one sentence a day.</a:t>
            </a:r>
            <a:endParaRPr kumimoji="0" lang="en-US" sz="28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45058" name="Picture 2" descr="http://www.cranburypubliclibrary.org/wp-content/uploads/2012/12/1200752059_6fb7d9e9_HappyNewYea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410200" y="2895600"/>
            <a:ext cx="3089275" cy="970261"/>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305800" cy="1431161"/>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Where do you keep their writing? </a:t>
            </a:r>
          </a:p>
          <a:p>
            <a:pPr lvl="0">
              <a:spcBef>
                <a:spcPts val="600"/>
              </a:spcBef>
              <a:buClr>
                <a:schemeClr val="accent1"/>
              </a:buClr>
              <a:buSzPct val="70000"/>
              <a:defRPr/>
            </a:pPr>
            <a:r>
              <a:rPr lang="en-US" sz="4100" b="1" dirty="0" smtClean="0">
                <a:solidFill>
                  <a:schemeClr val="tx2"/>
                </a:solidFill>
                <a:latin typeface="Gabriola" pitchFamily="82" charset="0"/>
              </a:rPr>
              <a:t>2.  Weekly Writing with Rubric</a:t>
            </a:r>
            <a:endParaRPr lang="en-US" sz="4100" b="1" dirty="0">
              <a:solidFill>
                <a:schemeClr val="tx2"/>
              </a:solidFill>
              <a:latin typeface="Gabriola" pitchFamily="82" charset="0"/>
            </a:endParaRPr>
          </a:p>
        </p:txBody>
      </p:sp>
      <p:pic>
        <p:nvPicPr>
          <p:cNvPr id="6" name="Picture 5" descr="big 3 cover.jpg"/>
          <p:cNvPicPr>
            <a:picLocks noChangeAspect="1"/>
          </p:cNvPicPr>
          <p:nvPr/>
        </p:nvPicPr>
        <p:blipFill>
          <a:blip r:embed="rId2" cstate="print"/>
          <a:stretch>
            <a:fillRect/>
          </a:stretch>
        </p:blipFill>
        <p:spPr>
          <a:xfrm>
            <a:off x="533400" y="1752600"/>
            <a:ext cx="3584448" cy="4724400"/>
          </a:xfrm>
          <a:prstGeom prst="rect">
            <a:avLst/>
          </a:prstGeom>
        </p:spPr>
      </p:pic>
      <p:pic>
        <p:nvPicPr>
          <p:cNvPr id="8" name="Picture 7" descr="big 3 booklet 2.jpg"/>
          <p:cNvPicPr>
            <a:picLocks noChangeAspect="1"/>
          </p:cNvPicPr>
          <p:nvPr/>
        </p:nvPicPr>
        <p:blipFill>
          <a:blip r:embed="rId3" cstate="print"/>
          <a:stretch>
            <a:fillRect/>
          </a:stretch>
        </p:blipFill>
        <p:spPr>
          <a:xfrm>
            <a:off x="4419600" y="1747406"/>
            <a:ext cx="3617976" cy="474178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305800" cy="1431161"/>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Where do you keep their writing? </a:t>
            </a:r>
          </a:p>
          <a:p>
            <a:pPr lvl="0">
              <a:spcBef>
                <a:spcPts val="600"/>
              </a:spcBef>
              <a:buClr>
                <a:schemeClr val="accent1"/>
              </a:buClr>
              <a:buSzPct val="70000"/>
              <a:defRPr/>
            </a:pPr>
            <a:r>
              <a:rPr lang="en-US" sz="4100" b="1" dirty="0" smtClean="0">
                <a:solidFill>
                  <a:schemeClr val="tx2"/>
                </a:solidFill>
                <a:latin typeface="Gabriola" pitchFamily="82" charset="0"/>
              </a:rPr>
              <a:t>3.  Journal</a:t>
            </a:r>
            <a:endParaRPr lang="en-US" sz="4100" b="1" dirty="0">
              <a:solidFill>
                <a:schemeClr val="tx2"/>
              </a:solidFill>
              <a:latin typeface="Gabriola" pitchFamily="82" charset="0"/>
            </a:endParaRPr>
          </a:p>
        </p:txBody>
      </p:sp>
      <p:pic>
        <p:nvPicPr>
          <p:cNvPr id="9" name="Picture 8" descr="C:\Users\Cathy\Documents\blog\blog\journal\IMG_0686.JPG"/>
          <p:cNvPicPr/>
          <p:nvPr/>
        </p:nvPicPr>
        <p:blipFill>
          <a:blip r:embed="rId2" cstate="print"/>
          <a:srcRect t="9983" r="8494" b="4647"/>
          <a:stretch>
            <a:fillRect/>
          </a:stretch>
        </p:blipFill>
        <p:spPr bwMode="auto">
          <a:xfrm>
            <a:off x="685800" y="4114800"/>
            <a:ext cx="1981199" cy="2579427"/>
          </a:xfrm>
          <a:prstGeom prst="rect">
            <a:avLst/>
          </a:prstGeom>
          <a:noFill/>
          <a:ln w="9525">
            <a:noFill/>
            <a:miter lim="800000"/>
            <a:headEnd/>
            <a:tailEnd/>
          </a:ln>
        </p:spPr>
      </p:pic>
      <p:pic>
        <p:nvPicPr>
          <p:cNvPr id="10" name="Picture 9" descr="C:\Users\Cathy\Documents\blog\blog\journal\IMG_0680.JPG"/>
          <p:cNvPicPr/>
          <p:nvPr/>
        </p:nvPicPr>
        <p:blipFill>
          <a:blip r:embed="rId3" cstate="print"/>
          <a:srcRect l="1517" t="9639" r="10330" b="8391"/>
          <a:stretch>
            <a:fillRect/>
          </a:stretch>
        </p:blipFill>
        <p:spPr bwMode="auto">
          <a:xfrm>
            <a:off x="4114800" y="4114800"/>
            <a:ext cx="1981200" cy="2590800"/>
          </a:xfrm>
          <a:prstGeom prst="rect">
            <a:avLst/>
          </a:prstGeom>
          <a:noFill/>
          <a:ln w="9525">
            <a:noFill/>
            <a:miter lim="800000"/>
            <a:headEnd/>
            <a:tailEnd/>
          </a:ln>
        </p:spPr>
      </p:pic>
      <p:pic>
        <p:nvPicPr>
          <p:cNvPr id="11" name="Picture 10" descr="C:\Users\Cathy\AppData\Local\Microsoft\Windows\Temporary Internet Files\Content.Word\IMG_0681.jpg"/>
          <p:cNvPicPr/>
          <p:nvPr/>
        </p:nvPicPr>
        <p:blipFill>
          <a:blip r:embed="rId4" cstate="print"/>
          <a:srcRect/>
          <a:stretch>
            <a:fillRect/>
          </a:stretch>
        </p:blipFill>
        <p:spPr bwMode="auto">
          <a:xfrm>
            <a:off x="6248400" y="4114800"/>
            <a:ext cx="1828800" cy="2578534"/>
          </a:xfrm>
          <a:prstGeom prst="rect">
            <a:avLst/>
          </a:prstGeom>
          <a:noFill/>
          <a:ln w="9525">
            <a:noFill/>
            <a:miter lim="800000"/>
            <a:headEnd/>
            <a:tailEnd/>
          </a:ln>
        </p:spPr>
      </p:pic>
      <p:sp>
        <p:nvSpPr>
          <p:cNvPr id="12" name="Rectangle 3"/>
          <p:cNvSpPr txBox="1">
            <a:spLocks/>
          </p:cNvSpPr>
          <p:nvPr/>
        </p:nvSpPr>
        <p:spPr>
          <a:xfrm>
            <a:off x="381000" y="1905001"/>
            <a:ext cx="8229600" cy="22860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The Good Old Journal</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Ordered journals from</a:t>
            </a:r>
            <a:r>
              <a:rPr kumimoji="0" lang="en-US" sz="2800" b="0" i="0" u="none" strike="noStrike" kern="1200" cap="none" spc="0" normalizeH="0" noProof="0" dirty="0" smtClean="0">
                <a:ln>
                  <a:noFill/>
                </a:ln>
                <a:solidFill>
                  <a:schemeClr val="tx1"/>
                </a:solidFill>
                <a:effectLst/>
                <a:uLnTx/>
                <a:uFillTx/>
                <a:latin typeface="Gabriola" pitchFamily="82" charset="0"/>
              </a:rPr>
              <a:t> Really Good Stuff (Donors Choose)</a:t>
            </a:r>
            <a:endParaRPr kumimoji="0" lang="en-US" sz="28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Gabriola" pitchFamily="82" charset="0"/>
              </a:rPr>
              <a:t>Allow for topics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r>
              <a:rPr lang="en-US" sz="2800" dirty="0" smtClean="0">
                <a:latin typeface="Gabriola" pitchFamily="82" charset="0"/>
              </a:rPr>
              <a:t>Scheduled journal time</a:t>
            </a:r>
            <a:endParaRPr kumimoji="0" lang="en-US" sz="2800" b="0" i="0" u="none" strike="noStrike" kern="1200" cap="none" spc="0" normalizeH="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endParaRPr kumimoji="0" lang="en-US" sz="28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305800" cy="723275"/>
          </a:xfrm>
          <a:prstGeom prst="rect">
            <a:avLst/>
          </a:prstGeom>
          <a:noFill/>
        </p:spPr>
        <p:txBody>
          <a:bodyPr wrap="square" rtlCol="0">
            <a:spAutoFit/>
          </a:bodyPr>
          <a:lstStyle/>
          <a:p>
            <a:pPr lvl="0">
              <a:spcBef>
                <a:spcPts val="600"/>
              </a:spcBef>
              <a:buClr>
                <a:schemeClr val="accent1"/>
              </a:buClr>
              <a:buSzPct val="70000"/>
              <a:defRPr/>
            </a:pPr>
            <a:r>
              <a:rPr lang="en-US" sz="4100" b="1" dirty="0" smtClean="0">
                <a:solidFill>
                  <a:schemeClr val="tx2"/>
                </a:solidFill>
                <a:latin typeface="Gabriola" pitchFamily="82" charset="0"/>
              </a:rPr>
              <a:t>When do you do writing?</a:t>
            </a:r>
            <a:endParaRPr lang="en-US" sz="4100" b="1" dirty="0">
              <a:solidFill>
                <a:schemeClr val="tx2"/>
              </a:solidFill>
              <a:latin typeface="Gabriola" pitchFamily="82" charset="0"/>
            </a:endParaRPr>
          </a:p>
        </p:txBody>
      </p:sp>
      <p:sp>
        <p:nvSpPr>
          <p:cNvPr id="4" name="Rectangle 3"/>
          <p:cNvSpPr txBox="1">
            <a:spLocks/>
          </p:cNvSpPr>
          <p:nvPr/>
        </p:nvSpPr>
        <p:spPr>
          <a:xfrm>
            <a:off x="381000" y="1219200"/>
            <a:ext cx="6705600" cy="5334000"/>
          </a:xfrm>
          <a:prstGeom prst="rect">
            <a:avLst/>
          </a:prstGeom>
        </p:spPr>
        <p:txBody>
          <a:bodyPr vert="horz">
            <a:normAutofit fontScale="850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2" pitchFamily="18" charset="2"/>
              <a:buNone/>
              <a:tabLst/>
              <a:defRPr/>
            </a:pPr>
            <a:r>
              <a:rPr kumimoji="0" lang="en-US" sz="3200" b="0" i="0" u="none" strike="noStrike" kern="1200" cap="none" spc="0" normalizeH="0" baseline="0" noProof="0" dirty="0" smtClean="0">
                <a:ln>
                  <a:noFill/>
                </a:ln>
                <a:solidFill>
                  <a:schemeClr val="tx1"/>
                </a:solidFill>
                <a:effectLst/>
                <a:uLnTx/>
                <a:uFillTx/>
                <a:latin typeface="Gabriola" pitchFamily="82" charset="0"/>
              </a:rPr>
              <a:t>ALL DAY</a:t>
            </a:r>
          </a:p>
          <a:p>
            <a:pPr marL="274320" marR="0" lvl="0" indent="-274320" algn="l" defTabSz="914400" rtl="0" eaLnBrk="1" fontAlgn="auto" latinLnBrk="0" hangingPunct="1">
              <a:lnSpc>
                <a:spcPct val="100000"/>
              </a:lnSpc>
              <a:spcBef>
                <a:spcPts val="600"/>
              </a:spcBef>
              <a:spcAft>
                <a:spcPts val="0"/>
              </a:spcAft>
              <a:buClr>
                <a:srgbClr val="D9079D"/>
              </a:buClr>
              <a:buSzPct val="70000"/>
              <a:buFont typeface="Wingdings" pitchFamily="2" charset="2"/>
              <a:buChar char="ü"/>
              <a:tabLst/>
              <a:defRPr/>
            </a:pPr>
            <a:r>
              <a:rPr lang="en-US" sz="3200" dirty="0" smtClean="0">
                <a:latin typeface="Gabriola" pitchFamily="82" charset="0"/>
              </a:rPr>
              <a:t>Morning Work – at least 3 days a week…practice writing</a:t>
            </a:r>
          </a:p>
          <a:p>
            <a:pPr marL="274320" marR="0" lvl="0" indent="-274320" algn="l" defTabSz="914400" rtl="0" eaLnBrk="1" fontAlgn="auto" latinLnBrk="0" hangingPunct="1">
              <a:lnSpc>
                <a:spcPct val="100000"/>
              </a:lnSpc>
              <a:spcBef>
                <a:spcPts val="600"/>
              </a:spcBef>
              <a:spcAft>
                <a:spcPts val="0"/>
              </a:spcAft>
              <a:buClr>
                <a:srgbClr val="D9079D"/>
              </a:buClr>
              <a:buSzPct val="70000"/>
              <a:buFont typeface="Wingdings" pitchFamily="2" charset="2"/>
              <a:buChar char="ü"/>
              <a:tabLst/>
              <a:defRPr/>
            </a:pPr>
            <a:r>
              <a:rPr lang="en-US" sz="3200" dirty="0" smtClean="0">
                <a:latin typeface="Gabriola" pitchFamily="82" charset="0"/>
              </a:rPr>
              <a:t>Calendar Time</a:t>
            </a:r>
          </a:p>
          <a:p>
            <a:pPr marL="274320" marR="0" lvl="0" indent="-274320" algn="l" defTabSz="914400" rtl="0" eaLnBrk="1" fontAlgn="auto" latinLnBrk="0" hangingPunct="1">
              <a:lnSpc>
                <a:spcPct val="100000"/>
              </a:lnSpc>
              <a:spcBef>
                <a:spcPts val="600"/>
              </a:spcBef>
              <a:spcAft>
                <a:spcPts val="0"/>
              </a:spcAft>
              <a:buClr>
                <a:srgbClr val="D9079D"/>
              </a:buClr>
              <a:buSzPct val="70000"/>
              <a:buFont typeface="Wingdings" pitchFamily="2" charset="2"/>
              <a:buChar char="ü"/>
              <a:tabLst/>
              <a:defRPr/>
            </a:pPr>
            <a:r>
              <a:rPr lang="en-US" sz="3200" dirty="0" smtClean="0">
                <a:latin typeface="Gabriola" pitchFamily="82" charset="0"/>
              </a:rPr>
              <a:t>English Lesson – syllables, digraphs, etc.</a:t>
            </a:r>
          </a:p>
          <a:p>
            <a:pPr marL="274320" marR="0" lvl="0" indent="-274320" algn="l" defTabSz="914400" rtl="0" eaLnBrk="1" fontAlgn="auto" latinLnBrk="0" hangingPunct="1">
              <a:lnSpc>
                <a:spcPct val="100000"/>
              </a:lnSpc>
              <a:spcBef>
                <a:spcPts val="600"/>
              </a:spcBef>
              <a:spcAft>
                <a:spcPts val="0"/>
              </a:spcAft>
              <a:buClr>
                <a:srgbClr val="D9079D"/>
              </a:buClr>
              <a:buSzPct val="70000"/>
              <a:buFont typeface="Wingdings" pitchFamily="2" charset="2"/>
              <a:buChar char="ü"/>
              <a:tabLst/>
              <a:defRPr/>
            </a:pPr>
            <a:r>
              <a:rPr kumimoji="0" lang="en-US" sz="3200" b="0" i="0" u="none" strike="noStrike" kern="1200" cap="none" spc="0" normalizeH="0" noProof="0" dirty="0" smtClean="0">
                <a:ln>
                  <a:noFill/>
                </a:ln>
                <a:solidFill>
                  <a:schemeClr val="tx1"/>
                </a:solidFill>
                <a:effectLst/>
                <a:uLnTx/>
                <a:uFillTx/>
                <a:latin typeface="Gabriola" pitchFamily="82" charset="0"/>
              </a:rPr>
              <a:t>Centers – </a:t>
            </a:r>
          </a:p>
          <a:p>
            <a:pPr marL="731520" lvl="1" indent="-274320">
              <a:spcBef>
                <a:spcPts val="600"/>
              </a:spcBef>
              <a:buClr>
                <a:srgbClr val="D9079D"/>
              </a:buClr>
              <a:buSzPct val="70000"/>
              <a:buFont typeface="Wingdings" pitchFamily="2" charset="2"/>
              <a:buChar char="ü"/>
              <a:defRPr/>
            </a:pPr>
            <a:r>
              <a:rPr kumimoji="0" lang="en-US" sz="1700" b="0" i="0" u="none" strike="noStrike" kern="1200" cap="none" spc="0" normalizeH="0" noProof="0" dirty="0" smtClean="0">
                <a:ln>
                  <a:noFill/>
                </a:ln>
                <a:solidFill>
                  <a:schemeClr val="tx1"/>
                </a:solidFill>
                <a:effectLst/>
                <a:uLnTx/>
                <a:uFillTx/>
                <a:latin typeface="Gabriola" pitchFamily="82" charset="0"/>
              </a:rPr>
              <a:t>Writing</a:t>
            </a:r>
          </a:p>
          <a:p>
            <a:pPr marL="731520" lvl="1" indent="-274320">
              <a:spcBef>
                <a:spcPts val="600"/>
              </a:spcBef>
              <a:buClr>
                <a:srgbClr val="D9079D"/>
              </a:buClr>
              <a:buSzPct val="70000"/>
              <a:buFont typeface="Wingdings" pitchFamily="2" charset="2"/>
              <a:buChar char="ü"/>
              <a:defRPr/>
            </a:pPr>
            <a:r>
              <a:rPr kumimoji="0" lang="en-US" sz="1700" b="0" i="0" u="none" strike="noStrike" kern="1200" cap="none" spc="0" normalizeH="0" noProof="0" dirty="0" smtClean="0">
                <a:ln>
                  <a:noFill/>
                </a:ln>
                <a:solidFill>
                  <a:schemeClr val="tx1"/>
                </a:solidFill>
                <a:effectLst/>
                <a:uLnTx/>
                <a:uFillTx/>
                <a:latin typeface="Gabriola" pitchFamily="82" charset="0"/>
              </a:rPr>
              <a:t>4 Square</a:t>
            </a:r>
          </a:p>
          <a:p>
            <a:pPr marL="731520" lvl="1" indent="-274320">
              <a:spcBef>
                <a:spcPts val="600"/>
              </a:spcBef>
              <a:buClr>
                <a:srgbClr val="D9079D"/>
              </a:buClr>
              <a:buSzPct val="70000"/>
              <a:buFont typeface="Wingdings" pitchFamily="2" charset="2"/>
              <a:buChar char="ü"/>
              <a:defRPr/>
            </a:pPr>
            <a:r>
              <a:rPr kumimoji="0" lang="en-US" sz="1700" b="0" i="0" u="none" strike="noStrike" kern="1200" cap="none" spc="0" normalizeH="0" noProof="0" dirty="0" smtClean="0">
                <a:ln>
                  <a:noFill/>
                </a:ln>
                <a:solidFill>
                  <a:schemeClr val="tx1"/>
                </a:solidFill>
                <a:effectLst/>
                <a:uLnTx/>
                <a:uFillTx/>
                <a:latin typeface="Gabriola" pitchFamily="82" charset="0"/>
              </a:rPr>
              <a:t>First, Then, Last</a:t>
            </a:r>
          </a:p>
          <a:p>
            <a:pPr marL="731520" lvl="1" indent="-274320">
              <a:spcBef>
                <a:spcPts val="600"/>
              </a:spcBef>
              <a:buClr>
                <a:srgbClr val="D9079D"/>
              </a:buClr>
              <a:buSzPct val="70000"/>
              <a:buFont typeface="Wingdings" pitchFamily="2" charset="2"/>
              <a:buChar char="ü"/>
              <a:defRPr/>
            </a:pPr>
            <a:r>
              <a:rPr lang="en-US" sz="1700" dirty="0" smtClean="0">
                <a:latin typeface="Gabriola" pitchFamily="82" charset="0"/>
              </a:rPr>
              <a:t>Squiggles</a:t>
            </a:r>
          </a:p>
          <a:p>
            <a:pPr marL="731520" lvl="1" indent="-274320">
              <a:spcBef>
                <a:spcPts val="600"/>
              </a:spcBef>
              <a:buClr>
                <a:srgbClr val="D9079D"/>
              </a:buClr>
              <a:buSzPct val="70000"/>
              <a:buFont typeface="Wingdings" pitchFamily="2" charset="2"/>
              <a:buChar char="ü"/>
              <a:defRPr/>
            </a:pPr>
            <a:r>
              <a:rPr kumimoji="0" lang="en-US" sz="1700" b="0" i="0" u="none" strike="noStrike" kern="1200" cap="none" spc="0" normalizeH="0" noProof="0" dirty="0" smtClean="0">
                <a:ln>
                  <a:noFill/>
                </a:ln>
                <a:solidFill>
                  <a:schemeClr val="tx1"/>
                </a:solidFill>
                <a:effectLst/>
                <a:uLnTx/>
                <a:uFillTx/>
                <a:latin typeface="Gabriola" pitchFamily="82" charset="0"/>
              </a:rPr>
              <a:t>Word Family</a:t>
            </a:r>
          </a:p>
          <a:p>
            <a:pPr marL="731520" lvl="1" indent="-274320">
              <a:spcBef>
                <a:spcPts val="600"/>
              </a:spcBef>
              <a:buClr>
                <a:srgbClr val="D9079D"/>
              </a:buClr>
              <a:buSzPct val="70000"/>
              <a:buFont typeface="Wingdings" pitchFamily="2" charset="2"/>
              <a:buChar char="ü"/>
              <a:defRPr/>
            </a:pPr>
            <a:r>
              <a:rPr lang="en-US" sz="1700" dirty="0" smtClean="0">
                <a:latin typeface="Gabriola" pitchFamily="82" charset="0"/>
              </a:rPr>
              <a:t>Math</a:t>
            </a:r>
          </a:p>
          <a:p>
            <a:pPr marL="731520" lvl="1" indent="-274320">
              <a:spcBef>
                <a:spcPts val="600"/>
              </a:spcBef>
              <a:buClr>
                <a:srgbClr val="D9079D"/>
              </a:buClr>
              <a:buSzPct val="70000"/>
              <a:buFont typeface="Wingdings" pitchFamily="2" charset="2"/>
              <a:buChar char="ü"/>
              <a:defRPr/>
            </a:pPr>
            <a:r>
              <a:rPr kumimoji="0" lang="en-US" sz="1700" b="0" i="0" u="none" strike="noStrike" kern="1200" cap="none" spc="0" normalizeH="0" noProof="0" dirty="0" smtClean="0">
                <a:ln>
                  <a:noFill/>
                </a:ln>
                <a:solidFill>
                  <a:schemeClr val="tx1"/>
                </a:solidFill>
                <a:effectLst/>
                <a:uLnTx/>
                <a:uFillTx/>
                <a:latin typeface="Gabriola" pitchFamily="82" charset="0"/>
              </a:rPr>
              <a:t>Science/Social Studies</a:t>
            </a:r>
          </a:p>
          <a:p>
            <a:pPr marL="731520" lvl="1" indent="-274320">
              <a:spcBef>
                <a:spcPts val="600"/>
              </a:spcBef>
              <a:buClr>
                <a:srgbClr val="D9079D"/>
              </a:buClr>
              <a:buSzPct val="70000"/>
              <a:buFont typeface="Wingdings" pitchFamily="2" charset="2"/>
              <a:buChar char="ü"/>
              <a:defRPr/>
            </a:pPr>
            <a:r>
              <a:rPr lang="en-US" sz="1700" dirty="0" smtClean="0">
                <a:latin typeface="Gabriola" pitchFamily="82" charset="0"/>
              </a:rPr>
              <a:t>Listening Center</a:t>
            </a:r>
          </a:p>
          <a:p>
            <a:pPr marL="731520" lvl="1" indent="-274320">
              <a:spcBef>
                <a:spcPts val="600"/>
              </a:spcBef>
              <a:buClr>
                <a:srgbClr val="D9079D"/>
              </a:buClr>
              <a:buSzPct val="70000"/>
              <a:buFont typeface="Wingdings" pitchFamily="2" charset="2"/>
              <a:buChar char="ü"/>
              <a:defRPr/>
            </a:pPr>
            <a:r>
              <a:rPr kumimoji="0" lang="en-US" sz="1700" b="0" i="0" u="none" strike="noStrike" kern="1200" cap="none" spc="0" normalizeH="0" noProof="0" dirty="0" smtClean="0">
                <a:ln>
                  <a:noFill/>
                </a:ln>
                <a:solidFill>
                  <a:schemeClr val="tx1"/>
                </a:solidFill>
                <a:effectLst/>
                <a:uLnTx/>
                <a:uFillTx/>
                <a:latin typeface="Gabriola" pitchFamily="82" charset="0"/>
              </a:rPr>
              <a:t>ABC Center</a:t>
            </a:r>
          </a:p>
          <a:p>
            <a:pPr marL="731520" lvl="1" indent="-274320">
              <a:spcBef>
                <a:spcPts val="600"/>
              </a:spcBef>
              <a:buClr>
                <a:srgbClr val="D9079D"/>
              </a:buClr>
              <a:buSzPct val="70000"/>
              <a:buFont typeface="Wingdings" pitchFamily="2" charset="2"/>
              <a:buChar char="ü"/>
              <a:defRPr/>
            </a:pPr>
            <a:r>
              <a:rPr lang="en-US" sz="1700" dirty="0" err="1" smtClean="0">
                <a:latin typeface="Gabriola" pitchFamily="82" charset="0"/>
              </a:rPr>
              <a:t>Fab</a:t>
            </a:r>
            <a:r>
              <a:rPr lang="en-US" sz="1700" dirty="0" smtClean="0">
                <a:latin typeface="Gabriola" pitchFamily="82" charset="0"/>
              </a:rPr>
              <a:t> 5</a:t>
            </a:r>
            <a:endParaRPr kumimoji="0" lang="en-US" sz="1700" b="0" i="0" u="none" strike="noStrike" kern="1200" cap="none" spc="0" normalizeH="0" noProof="0" dirty="0" smtClean="0">
              <a:ln>
                <a:noFill/>
              </a:ln>
              <a:solidFill>
                <a:schemeClr val="tx1"/>
              </a:solidFill>
              <a:effectLst/>
              <a:uLnTx/>
              <a:uFillTx/>
              <a:latin typeface="Gabriola" pitchFamily="82" charset="0"/>
            </a:endParaRPr>
          </a:p>
          <a:p>
            <a:pPr marL="274320" indent="-274320">
              <a:spcBef>
                <a:spcPts val="600"/>
              </a:spcBef>
              <a:buClr>
                <a:srgbClr val="D9079D"/>
              </a:buClr>
              <a:buSzPct val="70000"/>
              <a:buFont typeface="Wingdings" pitchFamily="2" charset="2"/>
              <a:buChar char="ü"/>
              <a:defRPr/>
            </a:pPr>
            <a:r>
              <a:rPr lang="en-US" sz="3200" dirty="0" smtClean="0">
                <a:latin typeface="Gabriola" pitchFamily="82" charset="0"/>
              </a:rPr>
              <a:t>Science/Social Studies</a:t>
            </a:r>
          </a:p>
          <a:p>
            <a:pPr marL="274320" indent="-274320">
              <a:spcBef>
                <a:spcPts val="600"/>
              </a:spcBef>
              <a:buClr>
                <a:srgbClr val="D9079D"/>
              </a:buClr>
              <a:buSzPct val="70000"/>
              <a:buFont typeface="Wingdings" pitchFamily="2" charset="2"/>
              <a:buChar char="ü"/>
              <a:defRPr/>
            </a:pPr>
            <a:r>
              <a:rPr lang="en-US" sz="3200" dirty="0" smtClean="0">
                <a:latin typeface="Gabriola" pitchFamily="82" charset="0"/>
              </a:rPr>
              <a:t>Math</a:t>
            </a:r>
            <a:endParaRPr kumimoji="0" lang="en-US" sz="3200" b="0" i="0" u="none" strike="noStrike" kern="1200" cap="none" spc="0" normalizeH="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pitchFamily="2" charset="2"/>
              <a:buChar char="ü"/>
              <a:tabLst/>
              <a:defRPr/>
            </a:pPr>
            <a:endParaRPr kumimoji="0" lang="en-US" sz="2800" b="0" i="0" u="none" strike="noStrike" kern="1200" cap="none" spc="0" normalizeH="0" baseline="0" noProof="0" dirty="0" smtClean="0">
              <a:ln>
                <a:noFill/>
              </a:ln>
              <a:solidFill>
                <a:schemeClr val="tx1"/>
              </a:solidFill>
              <a:effectLst/>
              <a:uLnTx/>
              <a:uFillTx/>
              <a:latin typeface="Gabriola" pitchFamily="82"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200" b="0" i="0" u="none" strike="noStrike" kern="1200" cap="none" spc="0" normalizeH="0" baseline="0" noProof="0" dirty="0" smtClean="0">
              <a:ln>
                <a:noFill/>
              </a:ln>
              <a:solidFill>
                <a:schemeClr val="tx1"/>
              </a:solidFill>
              <a:effectLst/>
              <a:uLnTx/>
              <a:uFillTx/>
              <a:latin typeface="Gabriola" pitchFamily="82" charset="0"/>
            </a:endParaRPr>
          </a:p>
        </p:txBody>
      </p:sp>
      <p:pic>
        <p:nvPicPr>
          <p:cNvPr id="5" name="Picture 4" descr="C:\Users\Cathy\Documents\blog\IMAG0237.jpg"/>
          <p:cNvPicPr/>
          <p:nvPr/>
        </p:nvPicPr>
        <p:blipFill>
          <a:blip r:embed="rId2" cstate="print"/>
          <a:srcRect l="14372" t="12308" r="20433"/>
          <a:stretch>
            <a:fillRect/>
          </a:stretch>
        </p:blipFill>
        <p:spPr bwMode="auto">
          <a:xfrm>
            <a:off x="5943600" y="2133600"/>
            <a:ext cx="2547582" cy="2317845"/>
          </a:xfrm>
          <a:prstGeom prst="rect">
            <a:avLst/>
          </a:prstGeom>
          <a:noFill/>
          <a:ln w="9525">
            <a:noFill/>
            <a:miter lim="800000"/>
            <a:headEnd/>
            <a:tailEnd/>
          </a:ln>
        </p:spPr>
      </p:pic>
      <p:pic>
        <p:nvPicPr>
          <p:cNvPr id="6" name="Picture 5" descr="C:\Users\Cathy\Documents\blog\blog\7 19 squiggles\3rd 9 weeks\squiggle.jpg"/>
          <p:cNvPicPr/>
          <p:nvPr/>
        </p:nvPicPr>
        <p:blipFill>
          <a:blip r:embed="rId3" cstate="print">
            <a:lum contrast="-40000"/>
          </a:blip>
          <a:srcRect/>
          <a:stretch>
            <a:fillRect/>
          </a:stretch>
        </p:blipFill>
        <p:spPr bwMode="auto">
          <a:xfrm>
            <a:off x="5638800" y="4876800"/>
            <a:ext cx="2281555" cy="1834515"/>
          </a:xfrm>
          <a:prstGeom prst="rect">
            <a:avLst/>
          </a:prstGeom>
          <a:noFill/>
          <a:ln w="28575">
            <a:solidFill>
              <a:schemeClr val="tx1"/>
            </a:solidFill>
            <a:miter lim="800000"/>
            <a:headEnd/>
            <a:tailEnd/>
          </a:ln>
        </p:spPr>
      </p:pic>
      <p:pic>
        <p:nvPicPr>
          <p:cNvPr id="7" name="Picture 6" descr="C:\Users\Cathy\Documents\blog\DSCN0059.JPG"/>
          <p:cNvPicPr/>
          <p:nvPr/>
        </p:nvPicPr>
        <p:blipFill>
          <a:blip r:embed="rId4" cstate="print"/>
          <a:srcRect/>
          <a:stretch>
            <a:fillRect/>
          </a:stretch>
        </p:blipFill>
        <p:spPr bwMode="auto">
          <a:xfrm>
            <a:off x="2590800" y="3048000"/>
            <a:ext cx="2971800" cy="215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981200" y="1066800"/>
            <a:ext cx="6477000" cy="4873752"/>
          </a:xfrm>
          <a:prstGeom prst="rect">
            <a:avLst/>
          </a:prstGeom>
        </p:spPr>
        <p:txBody>
          <a:bodyPr vert="horz" anchor="t">
            <a:normAutofit fontScale="92500" lnSpcReduction="10000"/>
          </a:bodyPr>
          <a:lstStyle/>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7200" b="1" i="0" u="none" strike="noStrike" kern="1200" cap="none" spc="0" normalizeH="0" baseline="0" noProof="0" dirty="0" smtClean="0">
                <a:ln>
                  <a:noFill/>
                </a:ln>
                <a:solidFill>
                  <a:schemeClr val="tx2"/>
                </a:solidFill>
                <a:effectLst/>
                <a:uLnTx/>
                <a:uFillTx/>
                <a:latin typeface="Gabriola" pitchFamily="82" charset="0"/>
                <a:ea typeface="+mn-ea"/>
                <a:cs typeface="+mn-cs"/>
              </a:rPr>
              <a:t>To succeed, jump as quickly at</a:t>
            </a:r>
            <a:r>
              <a:rPr kumimoji="0" lang="en-US" sz="7200" b="1" i="0" u="none" strike="noStrike" kern="1200" cap="none" spc="0" normalizeH="0" noProof="0" dirty="0" smtClean="0">
                <a:ln>
                  <a:noFill/>
                </a:ln>
                <a:solidFill>
                  <a:schemeClr val="tx2"/>
                </a:solidFill>
                <a:effectLst/>
                <a:uLnTx/>
                <a:uFillTx/>
                <a:latin typeface="Gabriola" pitchFamily="82" charset="0"/>
                <a:ea typeface="+mn-ea"/>
                <a:cs typeface="+mn-cs"/>
              </a:rPr>
              <a:t> opportunities as you do at conclusions</a:t>
            </a:r>
            <a:r>
              <a:rPr kumimoji="0" lang="en-US" sz="7200" b="1" i="0" u="none" strike="noStrike" kern="1200" cap="none" spc="0" normalizeH="0" baseline="0" noProof="0" dirty="0" smtClean="0">
                <a:ln>
                  <a:noFill/>
                </a:ln>
                <a:solidFill>
                  <a:schemeClr val="tx2"/>
                </a:solidFill>
                <a:effectLst/>
                <a:uLnTx/>
                <a:uFillTx/>
                <a:latin typeface="Gabriola" pitchFamily="82" charset="0"/>
                <a:ea typeface="+mn-ea"/>
                <a:cs typeface="+mn-cs"/>
              </a:rPr>
              <a:t>.</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7200" b="1" i="0" u="none" strike="noStrike" kern="1200" cap="none" spc="0" normalizeH="0" baseline="0" noProof="0" dirty="0" smtClean="0">
                <a:ln>
                  <a:noFill/>
                </a:ln>
                <a:solidFill>
                  <a:schemeClr val="tx2"/>
                </a:solidFill>
                <a:effectLst/>
                <a:uLnTx/>
                <a:uFillTx/>
                <a:latin typeface="Gabriola" pitchFamily="82" charset="0"/>
                <a:ea typeface="+mn-ea"/>
                <a:cs typeface="+mn-cs"/>
              </a:rPr>
              <a:t>		~Ben Franklin</a:t>
            </a:r>
            <a:endParaRPr kumimoji="0" lang="en-US" sz="7200" b="1" i="0" u="none" strike="noStrike" kern="1200" cap="none" spc="0" normalizeH="0" baseline="0" noProof="0" dirty="0">
              <a:ln>
                <a:noFill/>
              </a:ln>
              <a:solidFill>
                <a:schemeClr val="tx2"/>
              </a:solidFill>
              <a:effectLst/>
              <a:uLnTx/>
              <a:uFillTx/>
              <a:latin typeface="Gabriola" pitchFamily="82" charset="0"/>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athy\Documents\blog\blog\7 19 squiggles\3rd 9 weeks\2 5.jpg"/>
          <p:cNvPicPr/>
          <p:nvPr/>
        </p:nvPicPr>
        <p:blipFill>
          <a:blip r:embed="rId2" cstate="print"/>
          <a:srcRect/>
          <a:stretch>
            <a:fillRect/>
          </a:stretch>
        </p:blipFill>
        <p:spPr bwMode="auto">
          <a:xfrm>
            <a:off x="3214687" y="685801"/>
            <a:ext cx="4633913" cy="5486400"/>
          </a:xfrm>
          <a:prstGeom prst="rect">
            <a:avLst/>
          </a:prstGeom>
          <a:noFill/>
          <a:ln w="9525">
            <a:noFill/>
            <a:miter lim="800000"/>
            <a:headEnd/>
            <a:tailEnd/>
          </a:ln>
        </p:spPr>
      </p:pic>
      <p:sp>
        <p:nvSpPr>
          <p:cNvPr id="3" name="Oval 2"/>
          <p:cNvSpPr/>
          <p:nvPr/>
        </p:nvSpPr>
        <p:spPr>
          <a:xfrm>
            <a:off x="609600" y="685800"/>
            <a:ext cx="1371600" cy="1295400"/>
          </a:xfrm>
          <a:prstGeom prst="ellipse">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HelloKelly" pitchFamily="2" charset="0"/>
                <a:ea typeface="HelloKelly" pitchFamily="2" charset="0"/>
              </a:rPr>
              <a:t>3</a:t>
            </a:r>
            <a:endParaRPr lang="en-US" sz="7200" dirty="0">
              <a:latin typeface="HelloKelly" pitchFamily="2" charset="0"/>
              <a:ea typeface="HelloKelly" pitchFamily="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Cathy\Documents\blog\blog\sentence maker\kiley.png"/>
          <p:cNvPicPr>
            <a:picLocks noChangeAspect="1" noChangeArrowheads="1"/>
          </p:cNvPicPr>
          <p:nvPr/>
        </p:nvPicPr>
        <p:blipFill>
          <a:blip r:embed="rId2" cstate="print">
            <a:lum contrast="-30000"/>
          </a:blip>
          <a:srcRect/>
          <a:stretch>
            <a:fillRect/>
          </a:stretch>
        </p:blipFill>
        <p:spPr bwMode="auto">
          <a:xfrm>
            <a:off x="2590800" y="228600"/>
            <a:ext cx="5729287" cy="6259513"/>
          </a:xfrm>
          <a:prstGeom prst="rect">
            <a:avLst/>
          </a:prstGeom>
          <a:noFill/>
        </p:spPr>
      </p:pic>
      <p:sp>
        <p:nvSpPr>
          <p:cNvPr id="7" name="Oval 6"/>
          <p:cNvSpPr/>
          <p:nvPr/>
        </p:nvSpPr>
        <p:spPr>
          <a:xfrm>
            <a:off x="609600" y="685800"/>
            <a:ext cx="1371600" cy="1295400"/>
          </a:xfrm>
          <a:prstGeom prst="ellipse">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HelloKelly" pitchFamily="2" charset="0"/>
                <a:ea typeface="HelloKelly" pitchFamily="2" charset="0"/>
              </a:rPr>
              <a:t>4</a:t>
            </a:r>
            <a:endParaRPr lang="en-US" sz="7200" dirty="0">
              <a:latin typeface="HelloKelly" pitchFamily="2" charset="0"/>
              <a:ea typeface="HelloKelly" pitchFamily="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Cathy\Documents\blog\blog\journal\IMG_0682.JPG"/>
          <p:cNvPicPr/>
          <p:nvPr/>
        </p:nvPicPr>
        <p:blipFill>
          <a:blip r:embed="rId2" cstate="print"/>
          <a:srcRect t="10811" r="7143" b="4054"/>
          <a:stretch>
            <a:fillRect/>
          </a:stretch>
        </p:blipFill>
        <p:spPr bwMode="auto">
          <a:xfrm>
            <a:off x="3048000" y="457200"/>
            <a:ext cx="4724400" cy="5562600"/>
          </a:xfrm>
          <a:prstGeom prst="rect">
            <a:avLst/>
          </a:prstGeom>
          <a:noFill/>
          <a:ln w="9525">
            <a:noFill/>
            <a:miter lim="800000"/>
            <a:headEnd/>
            <a:tailEnd/>
          </a:ln>
        </p:spPr>
      </p:pic>
      <p:sp>
        <p:nvSpPr>
          <p:cNvPr id="3" name="Oval 2"/>
          <p:cNvSpPr/>
          <p:nvPr/>
        </p:nvSpPr>
        <p:spPr>
          <a:xfrm>
            <a:off x="609600" y="685800"/>
            <a:ext cx="1371600" cy="1295400"/>
          </a:xfrm>
          <a:prstGeom prst="ellipse">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HelloKelly" pitchFamily="2" charset="0"/>
                <a:ea typeface="HelloKelly" pitchFamily="2" charset="0"/>
              </a:rPr>
              <a:t>5</a:t>
            </a:r>
            <a:endParaRPr lang="en-US" sz="7200" dirty="0">
              <a:latin typeface="HelloKelly" pitchFamily="2" charset="0"/>
              <a:ea typeface="HelloKelly" pitchFamily="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Cathy\Documents\blog\blog\writing\IMG_0667.JPG"/>
          <p:cNvPicPr/>
          <p:nvPr/>
        </p:nvPicPr>
        <p:blipFill>
          <a:blip r:embed="rId2" cstate="print"/>
          <a:srcRect/>
          <a:stretch>
            <a:fillRect/>
          </a:stretch>
        </p:blipFill>
        <p:spPr bwMode="auto">
          <a:xfrm>
            <a:off x="2286000" y="1066800"/>
            <a:ext cx="6477000" cy="4648200"/>
          </a:xfrm>
          <a:prstGeom prst="rect">
            <a:avLst/>
          </a:prstGeom>
          <a:noFill/>
          <a:ln w="9525">
            <a:noFill/>
            <a:miter lim="800000"/>
            <a:headEnd/>
            <a:tailEnd/>
          </a:ln>
        </p:spPr>
      </p:pic>
      <p:sp>
        <p:nvSpPr>
          <p:cNvPr id="3" name="Oval 2"/>
          <p:cNvSpPr/>
          <p:nvPr/>
        </p:nvSpPr>
        <p:spPr>
          <a:xfrm>
            <a:off x="609600" y="685800"/>
            <a:ext cx="1371600" cy="1295400"/>
          </a:xfrm>
          <a:prstGeom prst="ellipse">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HelloKelly" pitchFamily="2" charset="0"/>
                <a:ea typeface="HelloKelly" pitchFamily="2" charset="0"/>
              </a:rPr>
              <a:t>6</a:t>
            </a:r>
            <a:endParaRPr lang="en-US" sz="7200" dirty="0">
              <a:latin typeface="HelloKelly" pitchFamily="2" charset="0"/>
              <a:ea typeface="HelloKelly" pitchFamily="2"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981200" y="1066800"/>
            <a:ext cx="6477000" cy="4873752"/>
          </a:xfrm>
          <a:prstGeom prst="rect">
            <a:avLst/>
          </a:prstGeom>
        </p:spPr>
        <p:txBody>
          <a:bodyPr vert="horz" anchor="t">
            <a:normAutofit/>
          </a:bodyPr>
          <a:lstStyle/>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7200" b="1" i="0" u="none" strike="noStrike" kern="1200" cap="none" spc="0" normalizeH="0" baseline="0" noProof="0" dirty="0" smtClean="0">
                <a:ln>
                  <a:noFill/>
                </a:ln>
                <a:solidFill>
                  <a:schemeClr val="tx2"/>
                </a:solidFill>
                <a:effectLst/>
                <a:uLnTx/>
                <a:uFillTx/>
                <a:latin typeface="Gabriola" pitchFamily="82" charset="0"/>
                <a:ea typeface="+mn-ea"/>
                <a:cs typeface="+mn-cs"/>
              </a:rPr>
              <a:t>Never confuse motion with action.</a:t>
            </a:r>
          </a:p>
          <a:p>
            <a:pPr marL="0" marR="0" lvl="0" indent="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7200" b="1" i="0" u="none" strike="noStrike" kern="1200" cap="none" spc="0" normalizeH="0" baseline="0" noProof="0" dirty="0" smtClean="0">
                <a:ln>
                  <a:noFill/>
                </a:ln>
                <a:solidFill>
                  <a:schemeClr val="tx2"/>
                </a:solidFill>
                <a:effectLst/>
                <a:uLnTx/>
                <a:uFillTx/>
                <a:latin typeface="Gabriola" pitchFamily="82" charset="0"/>
                <a:ea typeface="+mn-ea"/>
                <a:cs typeface="+mn-cs"/>
              </a:rPr>
              <a:t>		~Ben Franklin</a:t>
            </a:r>
            <a:endParaRPr kumimoji="0" lang="en-US" sz="7200" b="1" i="0" u="none" strike="noStrike" kern="1200" cap="none" spc="0" normalizeH="0" baseline="0" noProof="0" dirty="0">
              <a:ln>
                <a:noFill/>
              </a:ln>
              <a:solidFill>
                <a:schemeClr val="tx2"/>
              </a:solidFill>
              <a:effectLst/>
              <a:uLnTx/>
              <a:uFillTx/>
              <a:latin typeface="Gabriola" pitchFamily="82" charset="0"/>
              <a:ea typeface="+mn-ea"/>
              <a:cs typeface="+mn-cs"/>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EEFF4D56D4CD4FABF6DC748B359639" ma:contentTypeVersion="1" ma:contentTypeDescription="Create a new document." ma:contentTypeScope="" ma:versionID="aec95ba5e414c40dbc06d7987325d101">
  <xsd:schema xmlns:xsd="http://www.w3.org/2001/XMLSchema" xmlns:xs="http://www.w3.org/2001/XMLSchema" xmlns:p="http://schemas.microsoft.com/office/2006/metadata/properties" xmlns:ns2="0b01bf1c-09fe-4a4a-bdba-cd7187c652f8" targetNamespace="http://schemas.microsoft.com/office/2006/metadata/properties" ma:root="true" ma:fieldsID="ccaf71316ba774ca95f08f5b3b3ea3fb" ns2:_="">
    <xsd:import namespace="0b01bf1c-09fe-4a4a-bdba-cd7187c652f8"/>
    <xsd:element name="properties">
      <xsd:complexType>
        <xsd:sequence>
          <xsd:element name="documentManagement">
            <xsd:complexType>
              <xsd:all>
                <xsd:element ref="ns2:Grade_x0020_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01bf1c-09fe-4a4a-bdba-cd7187c652f8" elementFormDefault="qualified">
    <xsd:import namespace="http://schemas.microsoft.com/office/2006/documentManagement/types"/>
    <xsd:import namespace="http://schemas.microsoft.com/office/infopath/2007/PartnerControls"/>
    <xsd:element name="Grade_x0020_Level" ma:index="8" nillable="true" ma:displayName="Grade Level" ma:format="RadioButtons" ma:internalName="Grade_x0020_Level">
      <xsd:simpleType>
        <xsd:restriction base="dms:Choice">
          <xsd:enumeration value="00K-03"/>
          <xsd:enumeration value="04-08"/>
          <xsd:enumeration value="09-12"/>
          <xsd:enumeration value="00K-1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rade_x0020_Level xmlns="0b01bf1c-09fe-4a4a-bdba-cd7187c652f8" xsi:nil="true"/>
  </documentManagement>
</p:properties>
</file>

<file path=customXml/itemProps1.xml><?xml version="1.0" encoding="utf-8"?>
<ds:datastoreItem xmlns:ds="http://schemas.openxmlformats.org/officeDocument/2006/customXml" ds:itemID="{1492E23D-E2D3-4168-80A1-6D0E7B83C7C0}"/>
</file>

<file path=customXml/itemProps2.xml><?xml version="1.0" encoding="utf-8"?>
<ds:datastoreItem xmlns:ds="http://schemas.openxmlformats.org/officeDocument/2006/customXml" ds:itemID="{3954F73C-0734-45A2-B536-2810ACB7F892}"/>
</file>

<file path=customXml/itemProps3.xml><?xml version="1.0" encoding="utf-8"?>
<ds:datastoreItem xmlns:ds="http://schemas.openxmlformats.org/officeDocument/2006/customXml" ds:itemID="{7148A385-A185-4F5D-8408-2F12890EC078}"/>
</file>

<file path=docProps/app.xml><?xml version="1.0" encoding="utf-8"?>
<Properties xmlns="http://schemas.openxmlformats.org/officeDocument/2006/extended-properties" xmlns:vt="http://schemas.openxmlformats.org/officeDocument/2006/docPropsVTypes">
  <Template>Oriel</Template>
  <TotalTime>1079</TotalTime>
  <Words>1742</Words>
  <Application>Microsoft Office PowerPoint</Application>
  <PresentationFormat>On-screen Show (4:3)</PresentationFormat>
  <Paragraphs>282</Paragraphs>
  <Slides>44</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47" baseType="lpstr">
      <vt:lpstr>Oriel</vt:lpstr>
      <vt:lpstr>Acrobat Document</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Bath County Workshop</dc:title>
  <dc:creator>Cathy</dc:creator>
  <cp:lastModifiedBy>Cathy</cp:lastModifiedBy>
  <cp:revision>68</cp:revision>
  <dcterms:created xsi:type="dcterms:W3CDTF">2013-07-21T19:11:56Z</dcterms:created>
  <dcterms:modified xsi:type="dcterms:W3CDTF">2013-07-24T16:48:40Z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0x01010093EEFF4D56D4CD4FABF6DC748B359639</vt:lpwstr>
  </property>
</Properties>
</file>